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74"/>
  </p:notesMasterIdLst>
  <p:handoutMasterIdLst>
    <p:handoutMasterId r:id="rId75"/>
  </p:handoutMasterIdLst>
  <p:sldIdLst>
    <p:sldId id="256" r:id="rId2"/>
    <p:sldId id="261" r:id="rId3"/>
    <p:sldId id="277" r:id="rId4"/>
    <p:sldId id="310" r:id="rId5"/>
    <p:sldId id="308" r:id="rId6"/>
    <p:sldId id="309" r:id="rId7"/>
    <p:sldId id="262" r:id="rId8"/>
    <p:sldId id="258" r:id="rId9"/>
    <p:sldId id="267" r:id="rId10"/>
    <p:sldId id="263" r:id="rId11"/>
    <p:sldId id="268" r:id="rId12"/>
    <p:sldId id="333" r:id="rId13"/>
    <p:sldId id="334" r:id="rId14"/>
    <p:sldId id="264" r:id="rId15"/>
    <p:sldId id="269" r:id="rId16"/>
    <p:sldId id="265" r:id="rId17"/>
    <p:sldId id="270" r:id="rId18"/>
    <p:sldId id="271" r:id="rId19"/>
    <p:sldId id="272" r:id="rId20"/>
    <p:sldId id="273" r:id="rId21"/>
    <p:sldId id="316" r:id="rId22"/>
    <p:sldId id="317" r:id="rId23"/>
    <p:sldId id="323" r:id="rId24"/>
    <p:sldId id="266" r:id="rId25"/>
    <p:sldId id="274" r:id="rId26"/>
    <p:sldId id="275" r:id="rId27"/>
    <p:sldId id="276" r:id="rId28"/>
    <p:sldId id="278" r:id="rId29"/>
    <p:sldId id="311" r:id="rId30"/>
    <p:sldId id="312" r:id="rId31"/>
    <p:sldId id="279" r:id="rId32"/>
    <p:sldId id="280" r:id="rId33"/>
    <p:sldId id="281" r:id="rId34"/>
    <p:sldId id="285" r:id="rId35"/>
    <p:sldId id="282" r:id="rId36"/>
    <p:sldId id="286" r:id="rId37"/>
    <p:sldId id="318" r:id="rId38"/>
    <p:sldId id="319" r:id="rId39"/>
    <p:sldId id="320" r:id="rId40"/>
    <p:sldId id="321" r:id="rId41"/>
    <p:sldId id="322" r:id="rId42"/>
    <p:sldId id="289" r:id="rId43"/>
    <p:sldId id="290" r:id="rId44"/>
    <p:sldId id="291" r:id="rId45"/>
    <p:sldId id="288" r:id="rId46"/>
    <p:sldId id="324" r:id="rId47"/>
    <p:sldId id="328" r:id="rId48"/>
    <p:sldId id="325" r:id="rId49"/>
    <p:sldId id="326" r:id="rId50"/>
    <p:sldId id="292" r:id="rId51"/>
    <p:sldId id="293" r:id="rId52"/>
    <p:sldId id="313" r:id="rId53"/>
    <p:sldId id="294" r:id="rId54"/>
    <p:sldId id="295" r:id="rId55"/>
    <p:sldId id="296" r:id="rId56"/>
    <p:sldId id="314" r:id="rId57"/>
    <p:sldId id="315" r:id="rId58"/>
    <p:sldId id="297" r:id="rId59"/>
    <p:sldId id="298" r:id="rId60"/>
    <p:sldId id="299" r:id="rId61"/>
    <p:sldId id="327" r:id="rId62"/>
    <p:sldId id="300" r:id="rId63"/>
    <p:sldId id="301" r:id="rId64"/>
    <p:sldId id="302" r:id="rId65"/>
    <p:sldId id="303" r:id="rId66"/>
    <p:sldId id="329" r:id="rId67"/>
    <p:sldId id="330" r:id="rId68"/>
    <p:sldId id="331" r:id="rId69"/>
    <p:sldId id="332" r:id="rId70"/>
    <p:sldId id="304" r:id="rId71"/>
    <p:sldId id="305" r:id="rId72"/>
    <p:sldId id="306" r:id="rId73"/>
  </p:sldIdLst>
  <p:sldSz cx="12192000" cy="6858000"/>
  <p:notesSz cx="7102475" cy="10231438"/>
  <p:defaultTex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2" autoAdjust="0"/>
  </p:normalViewPr>
  <p:slideViewPr>
    <p:cSldViewPr>
      <p:cViewPr varScale="1">
        <p:scale>
          <a:sx n="106" d="100"/>
          <a:sy n="106"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0" d="100"/>
          <a:sy n="80" d="100"/>
        </p:scale>
        <p:origin x="-3912" y="-84"/>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2C902-1319-4792-B516-AC89893F624B}" type="doc">
      <dgm:prSet loTypeId="urn:microsoft.com/office/officeart/2005/8/layout/radial1" loCatId="relationship" qsTypeId="urn:microsoft.com/office/officeart/2005/8/quickstyle/simple1" qsCatId="simple" csTypeId="urn:microsoft.com/office/officeart/2005/8/colors/accent1_2" csCatId="accent1"/>
      <dgm:spPr/>
    </dgm:pt>
    <dgm:pt modelId="{DBF38522-8876-4814-AB3C-56816CC02B6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smtClean="0">
              <a:ln>
                <a:noFill/>
              </a:ln>
              <a:solidFill>
                <a:srgbClr val="FF0000"/>
              </a:solidFill>
              <a:effectLst/>
              <a:latin typeface="Arial" panose="020B0604020202020204" pitchFamily="34" charset="0"/>
              <a:ea typeface="ヒラギノ角ゴ Pro W3"/>
              <a:cs typeface="ヒラギノ角ゴ Pro W3"/>
            </a:rPr>
            <a:t>Hochrisiko</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smtClean="0">
              <a:ln>
                <a:noFill/>
              </a:ln>
              <a:solidFill>
                <a:srgbClr val="FF0000"/>
              </a:solidFill>
              <a:effectLst/>
              <a:latin typeface="Arial" panose="020B0604020202020204" pitchFamily="34" charset="0"/>
              <a:ea typeface="ヒラギノ角ゴ Pro W3"/>
              <a:cs typeface="ヒラギノ角ゴ Pro W3"/>
            </a:rPr>
            <a:t>Bareinnahmen</a:t>
          </a:r>
        </a:p>
      </dgm:t>
    </dgm:pt>
    <dgm:pt modelId="{F7B32CF5-B109-42F3-87AA-C396B49D8478}" type="parTrans" cxnId="{A66251EF-01BF-4BD8-A9E3-DAF6D91262F2}">
      <dgm:prSet/>
      <dgm:spPr/>
    </dgm:pt>
    <dgm:pt modelId="{6A54119A-B710-47DE-8D64-ECC8F600F668}" type="sibTrans" cxnId="{A66251EF-01BF-4BD8-A9E3-DAF6D91262F2}">
      <dgm:prSet/>
      <dgm:spPr/>
    </dgm:pt>
    <dgm:pt modelId="{4D1478F7-9181-4351-92CA-B6156646027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Gastronomie</a:t>
          </a:r>
        </a:p>
      </dgm:t>
    </dgm:pt>
    <dgm:pt modelId="{F817F20F-DCB5-4E2A-B703-AFC9DFB81D9C}" type="parTrans" cxnId="{52222D42-26A3-4309-82E6-FCCE781B6A17}">
      <dgm:prSet/>
      <dgm:spPr/>
      <dgm:t>
        <a:bodyPr/>
        <a:lstStyle/>
        <a:p>
          <a:endParaRPr lang="de-DE"/>
        </a:p>
      </dgm:t>
    </dgm:pt>
    <dgm:pt modelId="{A4A069A3-2338-4B8F-AF9C-C12C2C6AF48E}" type="sibTrans" cxnId="{52222D42-26A3-4309-82E6-FCCE781B6A17}">
      <dgm:prSet/>
      <dgm:spPr/>
    </dgm:pt>
    <dgm:pt modelId="{0F5FA33C-9B4B-4CD5-BC43-8D54266469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Apotheken</a:t>
          </a:r>
        </a:p>
      </dgm:t>
    </dgm:pt>
    <dgm:pt modelId="{C0BEF789-B5EB-460A-B549-07B8A1EA75F9}" type="parTrans" cxnId="{4323A8B4-F7BE-4B7E-AA37-4ADBF9ED2ABD}">
      <dgm:prSet/>
      <dgm:spPr/>
      <dgm:t>
        <a:bodyPr/>
        <a:lstStyle/>
        <a:p>
          <a:endParaRPr lang="de-DE"/>
        </a:p>
      </dgm:t>
    </dgm:pt>
    <dgm:pt modelId="{FCF0CCBA-EBFF-4329-9EA7-202B9BB06E82}" type="sibTrans" cxnId="{4323A8B4-F7BE-4B7E-AA37-4ADBF9ED2ABD}">
      <dgm:prSet/>
      <dgm:spPr/>
    </dgm:pt>
    <dgm:pt modelId="{5E06C3D9-5AC1-4FA7-A5B3-C1AD2912B99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Einzelhandel</a:t>
          </a:r>
        </a:p>
      </dgm:t>
    </dgm:pt>
    <dgm:pt modelId="{E90A7891-5727-4BA4-BE29-1878CB1D109B}" type="parTrans" cxnId="{D32DE61B-5C6D-4940-B642-E1EEDCC14ADC}">
      <dgm:prSet/>
      <dgm:spPr/>
      <dgm:t>
        <a:bodyPr/>
        <a:lstStyle/>
        <a:p>
          <a:endParaRPr lang="de-DE"/>
        </a:p>
      </dgm:t>
    </dgm:pt>
    <dgm:pt modelId="{BA5F39A5-E8D8-46BE-9B5E-0986AEF4408D}" type="sibTrans" cxnId="{D32DE61B-5C6D-4940-B642-E1EEDCC14ADC}">
      <dgm:prSet/>
      <dgm:spPr/>
    </dgm:pt>
    <dgm:pt modelId="{2F74C98A-74CD-4B8F-B698-DCAE40206CF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Tankstellen</a:t>
          </a:r>
        </a:p>
      </dgm:t>
    </dgm:pt>
    <dgm:pt modelId="{2BE21DF1-1770-4661-88B4-CEA222787BAA}" type="parTrans" cxnId="{113BEC99-4076-4B14-AA0F-DD43F739592D}">
      <dgm:prSet/>
      <dgm:spPr/>
      <dgm:t>
        <a:bodyPr/>
        <a:lstStyle/>
        <a:p>
          <a:endParaRPr lang="de-DE"/>
        </a:p>
      </dgm:t>
    </dgm:pt>
    <dgm:pt modelId="{8D1ABC56-8197-4A41-9129-31F8B5F44E77}" type="sibTrans" cxnId="{113BEC99-4076-4B14-AA0F-DD43F739592D}">
      <dgm:prSet/>
      <dgm:spPr/>
    </dgm:pt>
    <dgm:pt modelId="{B059037E-C94B-4374-BE66-005AB9EB49D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usw.</a:t>
          </a:r>
        </a:p>
      </dgm:t>
    </dgm:pt>
    <dgm:pt modelId="{81A1BDE8-BFC4-4886-8F36-2790829F9DD3}" type="parTrans" cxnId="{63C4426E-4332-408B-A7FB-0B3B61FA60C0}">
      <dgm:prSet/>
      <dgm:spPr/>
      <dgm:t>
        <a:bodyPr/>
        <a:lstStyle/>
        <a:p>
          <a:endParaRPr lang="de-DE"/>
        </a:p>
      </dgm:t>
    </dgm:pt>
    <dgm:pt modelId="{5272DA37-6F79-4841-A09D-BF377CDC2C09}" type="sibTrans" cxnId="{63C4426E-4332-408B-A7FB-0B3B61FA60C0}">
      <dgm:prSet/>
      <dgm:spPr/>
    </dgm:pt>
    <dgm:pt modelId="{195539D1-D0E1-403F-A5CB-CA3518ED95A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Friseur-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betriebe</a:t>
          </a:r>
        </a:p>
      </dgm:t>
    </dgm:pt>
    <dgm:pt modelId="{1E70D481-DA18-44AC-BA77-F7F2A8AF7312}" type="parTrans" cxnId="{609295DA-02AD-43E7-B5F1-C060E1B678C7}">
      <dgm:prSet/>
      <dgm:spPr/>
      <dgm:t>
        <a:bodyPr/>
        <a:lstStyle/>
        <a:p>
          <a:endParaRPr lang="de-DE"/>
        </a:p>
      </dgm:t>
    </dgm:pt>
    <dgm:pt modelId="{921B9621-40AD-4E61-89E1-09BAE8ECAA0E}" type="sibTrans" cxnId="{609295DA-02AD-43E7-B5F1-C060E1B678C7}">
      <dgm:prSet/>
      <dgm:spPr/>
    </dgm:pt>
    <dgm:pt modelId="{86F92013-9CC9-4F05-9F57-372C29E01A7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Bäcker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Fleischer</a:t>
          </a:r>
        </a:p>
      </dgm:t>
    </dgm:pt>
    <dgm:pt modelId="{5FA93677-3627-4726-94FA-4F0EDBA4BDBE}" type="parTrans" cxnId="{FD01051E-BA61-4011-8AAC-5B57276FB1A5}">
      <dgm:prSet/>
      <dgm:spPr/>
      <dgm:t>
        <a:bodyPr/>
        <a:lstStyle/>
        <a:p>
          <a:endParaRPr lang="de-DE"/>
        </a:p>
      </dgm:t>
    </dgm:pt>
    <dgm:pt modelId="{B0E091F4-E7B3-4DD6-B281-D77BE745D04C}" type="sibTrans" cxnId="{FD01051E-BA61-4011-8AAC-5B57276FB1A5}">
      <dgm:prSet/>
      <dgm:spPr/>
    </dgm:pt>
    <dgm:pt modelId="{2ACA011B-4AE4-42EF-B4A4-4763F323762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Taxigewerbe</a:t>
          </a:r>
        </a:p>
      </dgm:t>
    </dgm:pt>
    <dgm:pt modelId="{D4D25770-59E5-45AF-B303-04F32A45FD61}" type="parTrans" cxnId="{FEC63FE3-4944-4A18-82CD-84A8B4DBBBFF}">
      <dgm:prSet/>
      <dgm:spPr/>
      <dgm:t>
        <a:bodyPr/>
        <a:lstStyle/>
        <a:p>
          <a:endParaRPr lang="de-DE"/>
        </a:p>
      </dgm:t>
    </dgm:pt>
    <dgm:pt modelId="{59781CB4-7249-4BD6-91B1-C4AEE31D19DF}" type="sibTrans" cxnId="{FEC63FE3-4944-4A18-82CD-84A8B4DBBBFF}">
      <dgm:prSet/>
      <dgm:spPr/>
    </dgm:pt>
    <dgm:pt modelId="{0A9E8AEF-5A0C-4B4A-9789-5E000D02DD1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smtClean="0">
              <a:ln>
                <a:noFill/>
              </a:ln>
              <a:solidFill>
                <a:schemeClr val="tx1"/>
              </a:solidFill>
              <a:effectLst/>
              <a:latin typeface="Arial" panose="020B0604020202020204" pitchFamily="34" charset="0"/>
              <a:ea typeface="ヒラギノ角ゴ Pro W3"/>
              <a:cs typeface="ヒラギノ角ゴ Pro W3"/>
            </a:rPr>
            <a:t>Hotellerie</a:t>
          </a:r>
        </a:p>
      </dgm:t>
    </dgm:pt>
    <dgm:pt modelId="{22A8A5A3-D494-4457-AB2B-60AD63603CF9}" type="parTrans" cxnId="{30683F46-150F-4F78-9F30-029239A8E2E3}">
      <dgm:prSet/>
      <dgm:spPr/>
      <dgm:t>
        <a:bodyPr/>
        <a:lstStyle/>
        <a:p>
          <a:endParaRPr lang="de-DE"/>
        </a:p>
      </dgm:t>
    </dgm:pt>
    <dgm:pt modelId="{DF8E1556-55B5-42C4-A919-B19E24874CB6}" type="sibTrans" cxnId="{30683F46-150F-4F78-9F30-029239A8E2E3}">
      <dgm:prSet/>
      <dgm:spPr/>
    </dgm:pt>
    <dgm:pt modelId="{A0683011-C833-4FCE-8704-2F5C318964E2}" type="pres">
      <dgm:prSet presAssocID="{C6C2C902-1319-4792-B516-AC89893F624B}" presName="cycle" presStyleCnt="0">
        <dgm:presLayoutVars>
          <dgm:chMax val="1"/>
          <dgm:dir/>
          <dgm:animLvl val="ctr"/>
          <dgm:resizeHandles val="exact"/>
        </dgm:presLayoutVars>
      </dgm:prSet>
      <dgm:spPr/>
    </dgm:pt>
    <dgm:pt modelId="{31A3BC9F-862A-4DA5-ACF3-F495A6815A37}" type="pres">
      <dgm:prSet presAssocID="{DBF38522-8876-4814-AB3C-56816CC02B68}" presName="centerShape" presStyleLbl="node0" presStyleIdx="0" presStyleCnt="1"/>
      <dgm:spPr/>
      <dgm:t>
        <a:bodyPr/>
        <a:lstStyle/>
        <a:p>
          <a:endParaRPr lang="de-DE"/>
        </a:p>
      </dgm:t>
    </dgm:pt>
    <dgm:pt modelId="{FDF2C20D-3577-467B-9E5D-5AFBFAD16E89}" type="pres">
      <dgm:prSet presAssocID="{F817F20F-DCB5-4E2A-B703-AFC9DFB81D9C}" presName="Name9" presStyleLbl="parChTrans1D2" presStyleIdx="0" presStyleCnt="9"/>
      <dgm:spPr/>
      <dgm:t>
        <a:bodyPr/>
        <a:lstStyle/>
        <a:p>
          <a:endParaRPr lang="de-DE"/>
        </a:p>
      </dgm:t>
    </dgm:pt>
    <dgm:pt modelId="{2730559B-7EBC-4EC3-9656-B95BAD81FD35}" type="pres">
      <dgm:prSet presAssocID="{F817F20F-DCB5-4E2A-B703-AFC9DFB81D9C}" presName="connTx" presStyleLbl="parChTrans1D2" presStyleIdx="0" presStyleCnt="9"/>
      <dgm:spPr/>
      <dgm:t>
        <a:bodyPr/>
        <a:lstStyle/>
        <a:p>
          <a:endParaRPr lang="de-DE"/>
        </a:p>
      </dgm:t>
    </dgm:pt>
    <dgm:pt modelId="{C85B879E-20E3-4F50-B2C0-AFE85F6A57E7}" type="pres">
      <dgm:prSet presAssocID="{4D1478F7-9181-4351-92CA-B61566460272}" presName="node" presStyleLbl="node1" presStyleIdx="0" presStyleCnt="9">
        <dgm:presLayoutVars>
          <dgm:bulletEnabled val="1"/>
        </dgm:presLayoutVars>
      </dgm:prSet>
      <dgm:spPr/>
      <dgm:t>
        <a:bodyPr/>
        <a:lstStyle/>
        <a:p>
          <a:endParaRPr lang="de-DE"/>
        </a:p>
      </dgm:t>
    </dgm:pt>
    <dgm:pt modelId="{0AE2017B-33F2-4EF4-98C8-D09422BD8DEF}" type="pres">
      <dgm:prSet presAssocID="{C0BEF789-B5EB-460A-B549-07B8A1EA75F9}" presName="Name9" presStyleLbl="parChTrans1D2" presStyleIdx="1" presStyleCnt="9"/>
      <dgm:spPr/>
      <dgm:t>
        <a:bodyPr/>
        <a:lstStyle/>
        <a:p>
          <a:endParaRPr lang="de-DE"/>
        </a:p>
      </dgm:t>
    </dgm:pt>
    <dgm:pt modelId="{0BBA0256-A50E-4050-8729-C8339F5DD33C}" type="pres">
      <dgm:prSet presAssocID="{C0BEF789-B5EB-460A-B549-07B8A1EA75F9}" presName="connTx" presStyleLbl="parChTrans1D2" presStyleIdx="1" presStyleCnt="9"/>
      <dgm:spPr/>
      <dgm:t>
        <a:bodyPr/>
        <a:lstStyle/>
        <a:p>
          <a:endParaRPr lang="de-DE"/>
        </a:p>
      </dgm:t>
    </dgm:pt>
    <dgm:pt modelId="{8832E10D-959F-4AA7-92D6-00FAA0834E9E}" type="pres">
      <dgm:prSet presAssocID="{0F5FA33C-9B4B-4CD5-BC43-8D5426646959}" presName="node" presStyleLbl="node1" presStyleIdx="1" presStyleCnt="9">
        <dgm:presLayoutVars>
          <dgm:bulletEnabled val="1"/>
        </dgm:presLayoutVars>
      </dgm:prSet>
      <dgm:spPr/>
      <dgm:t>
        <a:bodyPr/>
        <a:lstStyle/>
        <a:p>
          <a:endParaRPr lang="de-DE"/>
        </a:p>
      </dgm:t>
    </dgm:pt>
    <dgm:pt modelId="{08784BD6-F90C-4CDD-8143-81775EAF5AA5}" type="pres">
      <dgm:prSet presAssocID="{E90A7891-5727-4BA4-BE29-1878CB1D109B}" presName="Name9" presStyleLbl="parChTrans1D2" presStyleIdx="2" presStyleCnt="9"/>
      <dgm:spPr/>
      <dgm:t>
        <a:bodyPr/>
        <a:lstStyle/>
        <a:p>
          <a:endParaRPr lang="de-DE"/>
        </a:p>
      </dgm:t>
    </dgm:pt>
    <dgm:pt modelId="{64A9491B-47B3-4AA7-8830-3CD219657F49}" type="pres">
      <dgm:prSet presAssocID="{E90A7891-5727-4BA4-BE29-1878CB1D109B}" presName="connTx" presStyleLbl="parChTrans1D2" presStyleIdx="2" presStyleCnt="9"/>
      <dgm:spPr/>
      <dgm:t>
        <a:bodyPr/>
        <a:lstStyle/>
        <a:p>
          <a:endParaRPr lang="de-DE"/>
        </a:p>
      </dgm:t>
    </dgm:pt>
    <dgm:pt modelId="{9F59B5D5-38BA-42A2-827C-9CD428ABE4A2}" type="pres">
      <dgm:prSet presAssocID="{5E06C3D9-5AC1-4FA7-A5B3-C1AD2912B998}" presName="node" presStyleLbl="node1" presStyleIdx="2" presStyleCnt="9">
        <dgm:presLayoutVars>
          <dgm:bulletEnabled val="1"/>
        </dgm:presLayoutVars>
      </dgm:prSet>
      <dgm:spPr/>
      <dgm:t>
        <a:bodyPr/>
        <a:lstStyle/>
        <a:p>
          <a:endParaRPr lang="de-DE"/>
        </a:p>
      </dgm:t>
    </dgm:pt>
    <dgm:pt modelId="{3784F924-DDBB-4E42-B96E-A10A8A937431}" type="pres">
      <dgm:prSet presAssocID="{2BE21DF1-1770-4661-88B4-CEA222787BAA}" presName="Name9" presStyleLbl="parChTrans1D2" presStyleIdx="3" presStyleCnt="9"/>
      <dgm:spPr/>
      <dgm:t>
        <a:bodyPr/>
        <a:lstStyle/>
        <a:p>
          <a:endParaRPr lang="de-DE"/>
        </a:p>
      </dgm:t>
    </dgm:pt>
    <dgm:pt modelId="{9CD1EDF8-3A35-4C77-8F48-983F8FD79271}" type="pres">
      <dgm:prSet presAssocID="{2BE21DF1-1770-4661-88B4-CEA222787BAA}" presName="connTx" presStyleLbl="parChTrans1D2" presStyleIdx="3" presStyleCnt="9"/>
      <dgm:spPr/>
      <dgm:t>
        <a:bodyPr/>
        <a:lstStyle/>
        <a:p>
          <a:endParaRPr lang="de-DE"/>
        </a:p>
      </dgm:t>
    </dgm:pt>
    <dgm:pt modelId="{DB74FB6A-7AA0-4D86-A6D5-9A6916221157}" type="pres">
      <dgm:prSet presAssocID="{2F74C98A-74CD-4B8F-B698-DCAE40206CF4}" presName="node" presStyleLbl="node1" presStyleIdx="3" presStyleCnt="9">
        <dgm:presLayoutVars>
          <dgm:bulletEnabled val="1"/>
        </dgm:presLayoutVars>
      </dgm:prSet>
      <dgm:spPr/>
      <dgm:t>
        <a:bodyPr/>
        <a:lstStyle/>
        <a:p>
          <a:endParaRPr lang="de-DE"/>
        </a:p>
      </dgm:t>
    </dgm:pt>
    <dgm:pt modelId="{9A38E7DD-6297-4E04-B057-B5D827CF9E67}" type="pres">
      <dgm:prSet presAssocID="{81A1BDE8-BFC4-4886-8F36-2790829F9DD3}" presName="Name9" presStyleLbl="parChTrans1D2" presStyleIdx="4" presStyleCnt="9"/>
      <dgm:spPr/>
      <dgm:t>
        <a:bodyPr/>
        <a:lstStyle/>
        <a:p>
          <a:endParaRPr lang="de-DE"/>
        </a:p>
      </dgm:t>
    </dgm:pt>
    <dgm:pt modelId="{6E2FE4D2-A672-4837-AA7B-4533732522A8}" type="pres">
      <dgm:prSet presAssocID="{81A1BDE8-BFC4-4886-8F36-2790829F9DD3}" presName="connTx" presStyleLbl="parChTrans1D2" presStyleIdx="4" presStyleCnt="9"/>
      <dgm:spPr/>
      <dgm:t>
        <a:bodyPr/>
        <a:lstStyle/>
        <a:p>
          <a:endParaRPr lang="de-DE"/>
        </a:p>
      </dgm:t>
    </dgm:pt>
    <dgm:pt modelId="{1C336882-F6A8-4F52-964E-8A22A8C8C145}" type="pres">
      <dgm:prSet presAssocID="{B059037E-C94B-4374-BE66-005AB9EB49D6}" presName="node" presStyleLbl="node1" presStyleIdx="4" presStyleCnt="9">
        <dgm:presLayoutVars>
          <dgm:bulletEnabled val="1"/>
        </dgm:presLayoutVars>
      </dgm:prSet>
      <dgm:spPr/>
      <dgm:t>
        <a:bodyPr/>
        <a:lstStyle/>
        <a:p>
          <a:endParaRPr lang="de-DE"/>
        </a:p>
      </dgm:t>
    </dgm:pt>
    <dgm:pt modelId="{D3B96263-C3AB-4C60-A7F7-2183FB4B8232}" type="pres">
      <dgm:prSet presAssocID="{1E70D481-DA18-44AC-BA77-F7F2A8AF7312}" presName="Name9" presStyleLbl="parChTrans1D2" presStyleIdx="5" presStyleCnt="9"/>
      <dgm:spPr/>
      <dgm:t>
        <a:bodyPr/>
        <a:lstStyle/>
        <a:p>
          <a:endParaRPr lang="de-DE"/>
        </a:p>
      </dgm:t>
    </dgm:pt>
    <dgm:pt modelId="{8551F849-6258-4F64-AFAF-E62A2FDF1A5E}" type="pres">
      <dgm:prSet presAssocID="{1E70D481-DA18-44AC-BA77-F7F2A8AF7312}" presName="connTx" presStyleLbl="parChTrans1D2" presStyleIdx="5" presStyleCnt="9"/>
      <dgm:spPr/>
      <dgm:t>
        <a:bodyPr/>
        <a:lstStyle/>
        <a:p>
          <a:endParaRPr lang="de-DE"/>
        </a:p>
      </dgm:t>
    </dgm:pt>
    <dgm:pt modelId="{818D5E99-7A2C-474A-B5B4-E76C29050540}" type="pres">
      <dgm:prSet presAssocID="{195539D1-D0E1-403F-A5CB-CA3518ED95AF}" presName="node" presStyleLbl="node1" presStyleIdx="5" presStyleCnt="9">
        <dgm:presLayoutVars>
          <dgm:bulletEnabled val="1"/>
        </dgm:presLayoutVars>
      </dgm:prSet>
      <dgm:spPr/>
      <dgm:t>
        <a:bodyPr/>
        <a:lstStyle/>
        <a:p>
          <a:endParaRPr lang="de-DE"/>
        </a:p>
      </dgm:t>
    </dgm:pt>
    <dgm:pt modelId="{B4A395AF-FB03-4727-BCA2-98D786DEB03D}" type="pres">
      <dgm:prSet presAssocID="{5FA93677-3627-4726-94FA-4F0EDBA4BDBE}" presName="Name9" presStyleLbl="parChTrans1D2" presStyleIdx="6" presStyleCnt="9"/>
      <dgm:spPr/>
      <dgm:t>
        <a:bodyPr/>
        <a:lstStyle/>
        <a:p>
          <a:endParaRPr lang="de-DE"/>
        </a:p>
      </dgm:t>
    </dgm:pt>
    <dgm:pt modelId="{223F3E86-CF2F-40DA-A4AB-27DB1AD851D3}" type="pres">
      <dgm:prSet presAssocID="{5FA93677-3627-4726-94FA-4F0EDBA4BDBE}" presName="connTx" presStyleLbl="parChTrans1D2" presStyleIdx="6" presStyleCnt="9"/>
      <dgm:spPr/>
      <dgm:t>
        <a:bodyPr/>
        <a:lstStyle/>
        <a:p>
          <a:endParaRPr lang="de-DE"/>
        </a:p>
      </dgm:t>
    </dgm:pt>
    <dgm:pt modelId="{A6CAFBB2-656B-4173-9F1F-E1EBD2145A92}" type="pres">
      <dgm:prSet presAssocID="{86F92013-9CC9-4F05-9F57-372C29E01A71}" presName="node" presStyleLbl="node1" presStyleIdx="6" presStyleCnt="9">
        <dgm:presLayoutVars>
          <dgm:bulletEnabled val="1"/>
        </dgm:presLayoutVars>
      </dgm:prSet>
      <dgm:spPr/>
      <dgm:t>
        <a:bodyPr/>
        <a:lstStyle/>
        <a:p>
          <a:endParaRPr lang="de-DE"/>
        </a:p>
      </dgm:t>
    </dgm:pt>
    <dgm:pt modelId="{4F58BD01-B068-47E5-921A-D8FDB0A3AC5F}" type="pres">
      <dgm:prSet presAssocID="{D4D25770-59E5-45AF-B303-04F32A45FD61}" presName="Name9" presStyleLbl="parChTrans1D2" presStyleIdx="7" presStyleCnt="9"/>
      <dgm:spPr/>
      <dgm:t>
        <a:bodyPr/>
        <a:lstStyle/>
        <a:p>
          <a:endParaRPr lang="de-DE"/>
        </a:p>
      </dgm:t>
    </dgm:pt>
    <dgm:pt modelId="{A793AF3A-8066-459F-B2E0-C777F4D8004E}" type="pres">
      <dgm:prSet presAssocID="{D4D25770-59E5-45AF-B303-04F32A45FD61}" presName="connTx" presStyleLbl="parChTrans1D2" presStyleIdx="7" presStyleCnt="9"/>
      <dgm:spPr/>
      <dgm:t>
        <a:bodyPr/>
        <a:lstStyle/>
        <a:p>
          <a:endParaRPr lang="de-DE"/>
        </a:p>
      </dgm:t>
    </dgm:pt>
    <dgm:pt modelId="{37F9F104-399E-4FF3-942F-44D09514B520}" type="pres">
      <dgm:prSet presAssocID="{2ACA011B-4AE4-42EF-B4A4-4763F323762E}" presName="node" presStyleLbl="node1" presStyleIdx="7" presStyleCnt="9">
        <dgm:presLayoutVars>
          <dgm:bulletEnabled val="1"/>
        </dgm:presLayoutVars>
      </dgm:prSet>
      <dgm:spPr/>
      <dgm:t>
        <a:bodyPr/>
        <a:lstStyle/>
        <a:p>
          <a:endParaRPr lang="de-DE"/>
        </a:p>
      </dgm:t>
    </dgm:pt>
    <dgm:pt modelId="{76210099-CC42-4D18-881A-B310878F9EBB}" type="pres">
      <dgm:prSet presAssocID="{22A8A5A3-D494-4457-AB2B-60AD63603CF9}" presName="Name9" presStyleLbl="parChTrans1D2" presStyleIdx="8" presStyleCnt="9"/>
      <dgm:spPr/>
      <dgm:t>
        <a:bodyPr/>
        <a:lstStyle/>
        <a:p>
          <a:endParaRPr lang="de-DE"/>
        </a:p>
      </dgm:t>
    </dgm:pt>
    <dgm:pt modelId="{09F33BAD-BA44-488D-8072-0649C23EB728}" type="pres">
      <dgm:prSet presAssocID="{22A8A5A3-D494-4457-AB2B-60AD63603CF9}" presName="connTx" presStyleLbl="parChTrans1D2" presStyleIdx="8" presStyleCnt="9"/>
      <dgm:spPr/>
      <dgm:t>
        <a:bodyPr/>
        <a:lstStyle/>
        <a:p>
          <a:endParaRPr lang="de-DE"/>
        </a:p>
      </dgm:t>
    </dgm:pt>
    <dgm:pt modelId="{EA63F096-9036-465D-A2DC-E3B3DC4E8769}" type="pres">
      <dgm:prSet presAssocID="{0A9E8AEF-5A0C-4B4A-9789-5E000D02DD12}" presName="node" presStyleLbl="node1" presStyleIdx="8" presStyleCnt="9">
        <dgm:presLayoutVars>
          <dgm:bulletEnabled val="1"/>
        </dgm:presLayoutVars>
      </dgm:prSet>
      <dgm:spPr/>
      <dgm:t>
        <a:bodyPr/>
        <a:lstStyle/>
        <a:p>
          <a:endParaRPr lang="de-DE"/>
        </a:p>
      </dgm:t>
    </dgm:pt>
  </dgm:ptLst>
  <dgm:cxnLst>
    <dgm:cxn modelId="{1B953D33-6681-459D-98A7-7D97EE8B7BF4}" type="presOf" srcId="{D4D25770-59E5-45AF-B303-04F32A45FD61}" destId="{A793AF3A-8066-459F-B2E0-C777F4D8004E}" srcOrd="1" destOrd="0" presId="urn:microsoft.com/office/officeart/2005/8/layout/radial1"/>
    <dgm:cxn modelId="{2CBD5E9A-AF63-46B3-9EBF-FE214094B1FF}" type="presOf" srcId="{DBF38522-8876-4814-AB3C-56816CC02B68}" destId="{31A3BC9F-862A-4DA5-ACF3-F495A6815A37}" srcOrd="0" destOrd="0" presId="urn:microsoft.com/office/officeart/2005/8/layout/radial1"/>
    <dgm:cxn modelId="{2A2862BF-A46D-406C-9557-9C17BCB7A765}" type="presOf" srcId="{F817F20F-DCB5-4E2A-B703-AFC9DFB81D9C}" destId="{FDF2C20D-3577-467B-9E5D-5AFBFAD16E89}" srcOrd="0" destOrd="0" presId="urn:microsoft.com/office/officeart/2005/8/layout/radial1"/>
    <dgm:cxn modelId="{692584C6-0B11-465C-808E-B74CE5357054}" type="presOf" srcId="{5FA93677-3627-4726-94FA-4F0EDBA4BDBE}" destId="{223F3E86-CF2F-40DA-A4AB-27DB1AD851D3}" srcOrd="1" destOrd="0" presId="urn:microsoft.com/office/officeart/2005/8/layout/radial1"/>
    <dgm:cxn modelId="{4C7A5E43-55FA-4988-97C8-659D13625537}" type="presOf" srcId="{5FA93677-3627-4726-94FA-4F0EDBA4BDBE}" destId="{B4A395AF-FB03-4727-BCA2-98D786DEB03D}" srcOrd="0" destOrd="0" presId="urn:microsoft.com/office/officeart/2005/8/layout/radial1"/>
    <dgm:cxn modelId="{528F198C-EB57-4633-BF3F-7422FD98803E}" type="presOf" srcId="{0F5FA33C-9B4B-4CD5-BC43-8D5426646959}" destId="{8832E10D-959F-4AA7-92D6-00FAA0834E9E}" srcOrd="0" destOrd="0" presId="urn:microsoft.com/office/officeart/2005/8/layout/radial1"/>
    <dgm:cxn modelId="{5A465C8A-7DE2-40F1-9F83-B1551E81C0B0}" type="presOf" srcId="{2BE21DF1-1770-4661-88B4-CEA222787BAA}" destId="{9CD1EDF8-3A35-4C77-8F48-983F8FD79271}" srcOrd="1" destOrd="0" presId="urn:microsoft.com/office/officeart/2005/8/layout/radial1"/>
    <dgm:cxn modelId="{8415BA38-68F7-4FCD-8675-308822BF04C4}" type="presOf" srcId="{22A8A5A3-D494-4457-AB2B-60AD63603CF9}" destId="{76210099-CC42-4D18-881A-B310878F9EBB}" srcOrd="0" destOrd="0" presId="urn:microsoft.com/office/officeart/2005/8/layout/radial1"/>
    <dgm:cxn modelId="{A66251EF-01BF-4BD8-A9E3-DAF6D91262F2}" srcId="{C6C2C902-1319-4792-B516-AC89893F624B}" destId="{DBF38522-8876-4814-AB3C-56816CC02B68}" srcOrd="0" destOrd="0" parTransId="{F7B32CF5-B109-42F3-87AA-C396B49D8478}" sibTransId="{6A54119A-B710-47DE-8D64-ECC8F600F668}"/>
    <dgm:cxn modelId="{FD01051E-BA61-4011-8AAC-5B57276FB1A5}" srcId="{DBF38522-8876-4814-AB3C-56816CC02B68}" destId="{86F92013-9CC9-4F05-9F57-372C29E01A71}" srcOrd="6" destOrd="0" parTransId="{5FA93677-3627-4726-94FA-4F0EDBA4BDBE}" sibTransId="{B0E091F4-E7B3-4DD6-B281-D77BE745D04C}"/>
    <dgm:cxn modelId="{4F887AD6-6EB8-49AA-B802-D3FBB359C0A1}" type="presOf" srcId="{2ACA011B-4AE4-42EF-B4A4-4763F323762E}" destId="{37F9F104-399E-4FF3-942F-44D09514B520}" srcOrd="0" destOrd="0" presId="urn:microsoft.com/office/officeart/2005/8/layout/radial1"/>
    <dgm:cxn modelId="{FEC63FE3-4944-4A18-82CD-84A8B4DBBBFF}" srcId="{DBF38522-8876-4814-AB3C-56816CC02B68}" destId="{2ACA011B-4AE4-42EF-B4A4-4763F323762E}" srcOrd="7" destOrd="0" parTransId="{D4D25770-59E5-45AF-B303-04F32A45FD61}" sibTransId="{59781CB4-7249-4BD6-91B1-C4AEE31D19DF}"/>
    <dgm:cxn modelId="{5058F76F-B6BD-49D7-8225-C03FD6C14061}" type="presOf" srcId="{1E70D481-DA18-44AC-BA77-F7F2A8AF7312}" destId="{D3B96263-C3AB-4C60-A7F7-2183FB4B8232}" srcOrd="0" destOrd="0" presId="urn:microsoft.com/office/officeart/2005/8/layout/radial1"/>
    <dgm:cxn modelId="{F65260BF-57A7-441B-8D2B-D8536177C64A}" type="presOf" srcId="{D4D25770-59E5-45AF-B303-04F32A45FD61}" destId="{4F58BD01-B068-47E5-921A-D8FDB0A3AC5F}" srcOrd="0" destOrd="0" presId="urn:microsoft.com/office/officeart/2005/8/layout/radial1"/>
    <dgm:cxn modelId="{82CDD4D6-F37B-48AC-852A-03351BB9E697}" type="presOf" srcId="{2BE21DF1-1770-4661-88B4-CEA222787BAA}" destId="{3784F924-DDBB-4E42-B96E-A10A8A937431}" srcOrd="0" destOrd="0" presId="urn:microsoft.com/office/officeart/2005/8/layout/radial1"/>
    <dgm:cxn modelId="{5C477205-58DD-4302-A257-C4A54F9A83CF}" type="presOf" srcId="{0A9E8AEF-5A0C-4B4A-9789-5E000D02DD12}" destId="{EA63F096-9036-465D-A2DC-E3B3DC4E8769}" srcOrd="0" destOrd="0" presId="urn:microsoft.com/office/officeart/2005/8/layout/radial1"/>
    <dgm:cxn modelId="{2CF010FD-4F45-4578-B44B-203379991F5D}" type="presOf" srcId="{4D1478F7-9181-4351-92CA-B61566460272}" destId="{C85B879E-20E3-4F50-B2C0-AFE85F6A57E7}" srcOrd="0" destOrd="0" presId="urn:microsoft.com/office/officeart/2005/8/layout/radial1"/>
    <dgm:cxn modelId="{D9822290-2E4C-4419-A087-79C82E225087}" type="presOf" srcId="{1E70D481-DA18-44AC-BA77-F7F2A8AF7312}" destId="{8551F849-6258-4F64-AFAF-E62A2FDF1A5E}" srcOrd="1" destOrd="0" presId="urn:microsoft.com/office/officeart/2005/8/layout/radial1"/>
    <dgm:cxn modelId="{579BB2D3-989A-4741-8306-A461AE3915B8}" type="presOf" srcId="{86F92013-9CC9-4F05-9F57-372C29E01A71}" destId="{A6CAFBB2-656B-4173-9F1F-E1EBD2145A92}" srcOrd="0" destOrd="0" presId="urn:microsoft.com/office/officeart/2005/8/layout/radial1"/>
    <dgm:cxn modelId="{113BEC99-4076-4B14-AA0F-DD43F739592D}" srcId="{DBF38522-8876-4814-AB3C-56816CC02B68}" destId="{2F74C98A-74CD-4B8F-B698-DCAE40206CF4}" srcOrd="3" destOrd="0" parTransId="{2BE21DF1-1770-4661-88B4-CEA222787BAA}" sibTransId="{8D1ABC56-8197-4A41-9129-31F8B5F44E77}"/>
    <dgm:cxn modelId="{4323A8B4-F7BE-4B7E-AA37-4ADBF9ED2ABD}" srcId="{DBF38522-8876-4814-AB3C-56816CC02B68}" destId="{0F5FA33C-9B4B-4CD5-BC43-8D5426646959}" srcOrd="1" destOrd="0" parTransId="{C0BEF789-B5EB-460A-B549-07B8A1EA75F9}" sibTransId="{FCF0CCBA-EBFF-4329-9EA7-202B9BB06E82}"/>
    <dgm:cxn modelId="{CA142B2E-CF22-4211-A245-B00EF9277621}" type="presOf" srcId="{2F74C98A-74CD-4B8F-B698-DCAE40206CF4}" destId="{DB74FB6A-7AA0-4D86-A6D5-9A6916221157}" srcOrd="0" destOrd="0" presId="urn:microsoft.com/office/officeart/2005/8/layout/radial1"/>
    <dgm:cxn modelId="{2619D75A-7F72-4F6C-AC54-DC5B743AF55D}" type="presOf" srcId="{195539D1-D0E1-403F-A5CB-CA3518ED95AF}" destId="{818D5E99-7A2C-474A-B5B4-E76C29050540}" srcOrd="0" destOrd="0" presId="urn:microsoft.com/office/officeart/2005/8/layout/radial1"/>
    <dgm:cxn modelId="{FDA6F06D-F11F-44E3-868F-9C7E0329F38D}" type="presOf" srcId="{C0BEF789-B5EB-460A-B549-07B8A1EA75F9}" destId="{0BBA0256-A50E-4050-8729-C8339F5DD33C}" srcOrd="1" destOrd="0" presId="urn:microsoft.com/office/officeart/2005/8/layout/radial1"/>
    <dgm:cxn modelId="{52222D42-26A3-4309-82E6-FCCE781B6A17}" srcId="{DBF38522-8876-4814-AB3C-56816CC02B68}" destId="{4D1478F7-9181-4351-92CA-B61566460272}" srcOrd="0" destOrd="0" parTransId="{F817F20F-DCB5-4E2A-B703-AFC9DFB81D9C}" sibTransId="{A4A069A3-2338-4B8F-AF9C-C12C2C6AF48E}"/>
    <dgm:cxn modelId="{05B7D845-0F75-4676-8523-9F4EC10BA953}" type="presOf" srcId="{B059037E-C94B-4374-BE66-005AB9EB49D6}" destId="{1C336882-F6A8-4F52-964E-8A22A8C8C145}" srcOrd="0" destOrd="0" presId="urn:microsoft.com/office/officeart/2005/8/layout/radial1"/>
    <dgm:cxn modelId="{8CB054D1-B21F-43DC-A048-E63985047D60}" type="presOf" srcId="{81A1BDE8-BFC4-4886-8F36-2790829F9DD3}" destId="{9A38E7DD-6297-4E04-B057-B5D827CF9E67}" srcOrd="0" destOrd="0" presId="urn:microsoft.com/office/officeart/2005/8/layout/radial1"/>
    <dgm:cxn modelId="{63C4426E-4332-408B-A7FB-0B3B61FA60C0}" srcId="{DBF38522-8876-4814-AB3C-56816CC02B68}" destId="{B059037E-C94B-4374-BE66-005AB9EB49D6}" srcOrd="4" destOrd="0" parTransId="{81A1BDE8-BFC4-4886-8F36-2790829F9DD3}" sibTransId="{5272DA37-6F79-4841-A09D-BF377CDC2C09}"/>
    <dgm:cxn modelId="{2350A156-2E68-414E-90ED-5BFF79E45B5D}" type="presOf" srcId="{22A8A5A3-D494-4457-AB2B-60AD63603CF9}" destId="{09F33BAD-BA44-488D-8072-0649C23EB728}" srcOrd="1" destOrd="0" presId="urn:microsoft.com/office/officeart/2005/8/layout/radial1"/>
    <dgm:cxn modelId="{30683F46-150F-4F78-9F30-029239A8E2E3}" srcId="{DBF38522-8876-4814-AB3C-56816CC02B68}" destId="{0A9E8AEF-5A0C-4B4A-9789-5E000D02DD12}" srcOrd="8" destOrd="0" parTransId="{22A8A5A3-D494-4457-AB2B-60AD63603CF9}" sibTransId="{DF8E1556-55B5-42C4-A919-B19E24874CB6}"/>
    <dgm:cxn modelId="{82CA31A7-977C-4F6B-B1D5-1E18D552DBC9}" type="presOf" srcId="{C0BEF789-B5EB-460A-B549-07B8A1EA75F9}" destId="{0AE2017B-33F2-4EF4-98C8-D09422BD8DEF}" srcOrd="0" destOrd="0" presId="urn:microsoft.com/office/officeart/2005/8/layout/radial1"/>
    <dgm:cxn modelId="{59CE7640-2490-4C3D-8482-E05E7F690E25}" type="presOf" srcId="{E90A7891-5727-4BA4-BE29-1878CB1D109B}" destId="{08784BD6-F90C-4CDD-8143-81775EAF5AA5}" srcOrd="0" destOrd="0" presId="urn:microsoft.com/office/officeart/2005/8/layout/radial1"/>
    <dgm:cxn modelId="{AF095281-66BB-4086-854D-4FA94123A4CF}" type="presOf" srcId="{F817F20F-DCB5-4E2A-B703-AFC9DFB81D9C}" destId="{2730559B-7EBC-4EC3-9656-B95BAD81FD35}" srcOrd="1" destOrd="0" presId="urn:microsoft.com/office/officeart/2005/8/layout/radial1"/>
    <dgm:cxn modelId="{19CCCED6-E1CA-404C-961C-436F09EFE7F8}" type="presOf" srcId="{E90A7891-5727-4BA4-BE29-1878CB1D109B}" destId="{64A9491B-47B3-4AA7-8830-3CD219657F49}" srcOrd="1" destOrd="0" presId="urn:microsoft.com/office/officeart/2005/8/layout/radial1"/>
    <dgm:cxn modelId="{46ABF241-A708-4397-8B20-6A6DFA72B2C5}" type="presOf" srcId="{5E06C3D9-5AC1-4FA7-A5B3-C1AD2912B998}" destId="{9F59B5D5-38BA-42A2-827C-9CD428ABE4A2}" srcOrd="0" destOrd="0" presId="urn:microsoft.com/office/officeart/2005/8/layout/radial1"/>
    <dgm:cxn modelId="{609295DA-02AD-43E7-B5F1-C060E1B678C7}" srcId="{DBF38522-8876-4814-AB3C-56816CC02B68}" destId="{195539D1-D0E1-403F-A5CB-CA3518ED95AF}" srcOrd="5" destOrd="0" parTransId="{1E70D481-DA18-44AC-BA77-F7F2A8AF7312}" sibTransId="{921B9621-40AD-4E61-89E1-09BAE8ECAA0E}"/>
    <dgm:cxn modelId="{3E689B47-865F-427A-BF24-2F6A35F4C557}" type="presOf" srcId="{C6C2C902-1319-4792-B516-AC89893F624B}" destId="{A0683011-C833-4FCE-8704-2F5C318964E2}" srcOrd="0" destOrd="0" presId="urn:microsoft.com/office/officeart/2005/8/layout/radial1"/>
    <dgm:cxn modelId="{756D9A22-6AF9-49F2-AC42-3286BEEF6154}" type="presOf" srcId="{81A1BDE8-BFC4-4886-8F36-2790829F9DD3}" destId="{6E2FE4D2-A672-4837-AA7B-4533732522A8}" srcOrd="1" destOrd="0" presId="urn:microsoft.com/office/officeart/2005/8/layout/radial1"/>
    <dgm:cxn modelId="{D32DE61B-5C6D-4940-B642-E1EEDCC14ADC}" srcId="{DBF38522-8876-4814-AB3C-56816CC02B68}" destId="{5E06C3D9-5AC1-4FA7-A5B3-C1AD2912B998}" srcOrd="2" destOrd="0" parTransId="{E90A7891-5727-4BA4-BE29-1878CB1D109B}" sibTransId="{BA5F39A5-E8D8-46BE-9B5E-0986AEF4408D}"/>
    <dgm:cxn modelId="{C3B6B03B-942B-4470-8277-88629EE31419}" type="presParOf" srcId="{A0683011-C833-4FCE-8704-2F5C318964E2}" destId="{31A3BC9F-862A-4DA5-ACF3-F495A6815A37}" srcOrd="0" destOrd="0" presId="urn:microsoft.com/office/officeart/2005/8/layout/radial1"/>
    <dgm:cxn modelId="{10BF07FD-9DC5-4268-BD60-31B842AB9C34}" type="presParOf" srcId="{A0683011-C833-4FCE-8704-2F5C318964E2}" destId="{FDF2C20D-3577-467B-9E5D-5AFBFAD16E89}" srcOrd="1" destOrd="0" presId="urn:microsoft.com/office/officeart/2005/8/layout/radial1"/>
    <dgm:cxn modelId="{9D97C681-0620-4554-B150-D46A8D48E389}" type="presParOf" srcId="{FDF2C20D-3577-467B-9E5D-5AFBFAD16E89}" destId="{2730559B-7EBC-4EC3-9656-B95BAD81FD35}" srcOrd="0" destOrd="0" presId="urn:microsoft.com/office/officeart/2005/8/layout/radial1"/>
    <dgm:cxn modelId="{CDE3390C-45BB-48E1-8A67-D43568E3467A}" type="presParOf" srcId="{A0683011-C833-4FCE-8704-2F5C318964E2}" destId="{C85B879E-20E3-4F50-B2C0-AFE85F6A57E7}" srcOrd="2" destOrd="0" presId="urn:microsoft.com/office/officeart/2005/8/layout/radial1"/>
    <dgm:cxn modelId="{89B10700-6BEF-4B9F-A97D-3AE5F99DECF9}" type="presParOf" srcId="{A0683011-C833-4FCE-8704-2F5C318964E2}" destId="{0AE2017B-33F2-4EF4-98C8-D09422BD8DEF}" srcOrd="3" destOrd="0" presId="urn:microsoft.com/office/officeart/2005/8/layout/radial1"/>
    <dgm:cxn modelId="{E2992983-DE5B-434D-A24F-835858FF05D2}" type="presParOf" srcId="{0AE2017B-33F2-4EF4-98C8-D09422BD8DEF}" destId="{0BBA0256-A50E-4050-8729-C8339F5DD33C}" srcOrd="0" destOrd="0" presId="urn:microsoft.com/office/officeart/2005/8/layout/radial1"/>
    <dgm:cxn modelId="{5BEA9ECA-4B28-4949-9E6E-13373072652C}" type="presParOf" srcId="{A0683011-C833-4FCE-8704-2F5C318964E2}" destId="{8832E10D-959F-4AA7-92D6-00FAA0834E9E}" srcOrd="4" destOrd="0" presId="urn:microsoft.com/office/officeart/2005/8/layout/radial1"/>
    <dgm:cxn modelId="{30153974-0ED7-407A-B5EA-579157F9A781}" type="presParOf" srcId="{A0683011-C833-4FCE-8704-2F5C318964E2}" destId="{08784BD6-F90C-4CDD-8143-81775EAF5AA5}" srcOrd="5" destOrd="0" presId="urn:microsoft.com/office/officeart/2005/8/layout/radial1"/>
    <dgm:cxn modelId="{A3CE3E18-B7A9-4FA7-BFAD-076BE0CF0C0E}" type="presParOf" srcId="{08784BD6-F90C-4CDD-8143-81775EAF5AA5}" destId="{64A9491B-47B3-4AA7-8830-3CD219657F49}" srcOrd="0" destOrd="0" presId="urn:microsoft.com/office/officeart/2005/8/layout/radial1"/>
    <dgm:cxn modelId="{FAEEF7CC-ED54-4CC5-9C6D-BBF5798C4A70}" type="presParOf" srcId="{A0683011-C833-4FCE-8704-2F5C318964E2}" destId="{9F59B5D5-38BA-42A2-827C-9CD428ABE4A2}" srcOrd="6" destOrd="0" presId="urn:microsoft.com/office/officeart/2005/8/layout/radial1"/>
    <dgm:cxn modelId="{4B6B5C2A-1BA3-4D77-A1B2-FC495EEEF6EC}" type="presParOf" srcId="{A0683011-C833-4FCE-8704-2F5C318964E2}" destId="{3784F924-DDBB-4E42-B96E-A10A8A937431}" srcOrd="7" destOrd="0" presId="urn:microsoft.com/office/officeart/2005/8/layout/radial1"/>
    <dgm:cxn modelId="{F9F96957-4225-441D-9A15-962A8CED1204}" type="presParOf" srcId="{3784F924-DDBB-4E42-B96E-A10A8A937431}" destId="{9CD1EDF8-3A35-4C77-8F48-983F8FD79271}" srcOrd="0" destOrd="0" presId="urn:microsoft.com/office/officeart/2005/8/layout/radial1"/>
    <dgm:cxn modelId="{E6452AF6-79D0-4372-9ED3-93E63A78D202}" type="presParOf" srcId="{A0683011-C833-4FCE-8704-2F5C318964E2}" destId="{DB74FB6A-7AA0-4D86-A6D5-9A6916221157}" srcOrd="8" destOrd="0" presId="urn:microsoft.com/office/officeart/2005/8/layout/radial1"/>
    <dgm:cxn modelId="{7BA4EF7A-2820-4945-B711-B2B84FE92D00}" type="presParOf" srcId="{A0683011-C833-4FCE-8704-2F5C318964E2}" destId="{9A38E7DD-6297-4E04-B057-B5D827CF9E67}" srcOrd="9" destOrd="0" presId="urn:microsoft.com/office/officeart/2005/8/layout/radial1"/>
    <dgm:cxn modelId="{1F0E2D2E-0C40-4725-B17E-4D67914FBF90}" type="presParOf" srcId="{9A38E7DD-6297-4E04-B057-B5D827CF9E67}" destId="{6E2FE4D2-A672-4837-AA7B-4533732522A8}" srcOrd="0" destOrd="0" presId="urn:microsoft.com/office/officeart/2005/8/layout/radial1"/>
    <dgm:cxn modelId="{581179BD-7972-46AB-A7F8-85B390B06916}" type="presParOf" srcId="{A0683011-C833-4FCE-8704-2F5C318964E2}" destId="{1C336882-F6A8-4F52-964E-8A22A8C8C145}" srcOrd="10" destOrd="0" presId="urn:microsoft.com/office/officeart/2005/8/layout/radial1"/>
    <dgm:cxn modelId="{53DCF012-5A53-4169-9D39-ADE37D7AE5A5}" type="presParOf" srcId="{A0683011-C833-4FCE-8704-2F5C318964E2}" destId="{D3B96263-C3AB-4C60-A7F7-2183FB4B8232}" srcOrd="11" destOrd="0" presId="urn:microsoft.com/office/officeart/2005/8/layout/radial1"/>
    <dgm:cxn modelId="{6E9400F3-2CFF-4B68-819A-199F7DC0D4C5}" type="presParOf" srcId="{D3B96263-C3AB-4C60-A7F7-2183FB4B8232}" destId="{8551F849-6258-4F64-AFAF-E62A2FDF1A5E}" srcOrd="0" destOrd="0" presId="urn:microsoft.com/office/officeart/2005/8/layout/radial1"/>
    <dgm:cxn modelId="{02E116B4-0F8E-41B7-BC6F-653A2D8C29B3}" type="presParOf" srcId="{A0683011-C833-4FCE-8704-2F5C318964E2}" destId="{818D5E99-7A2C-474A-B5B4-E76C29050540}" srcOrd="12" destOrd="0" presId="urn:microsoft.com/office/officeart/2005/8/layout/radial1"/>
    <dgm:cxn modelId="{D51AF8BF-BCAB-4268-9DF9-17DD948DE16D}" type="presParOf" srcId="{A0683011-C833-4FCE-8704-2F5C318964E2}" destId="{B4A395AF-FB03-4727-BCA2-98D786DEB03D}" srcOrd="13" destOrd="0" presId="urn:microsoft.com/office/officeart/2005/8/layout/radial1"/>
    <dgm:cxn modelId="{5C0B70EE-0E42-49BB-B7D2-B0F1381EC0C2}" type="presParOf" srcId="{B4A395AF-FB03-4727-BCA2-98D786DEB03D}" destId="{223F3E86-CF2F-40DA-A4AB-27DB1AD851D3}" srcOrd="0" destOrd="0" presId="urn:microsoft.com/office/officeart/2005/8/layout/radial1"/>
    <dgm:cxn modelId="{048E16C4-A1BA-4DE0-A86E-FFC4DAC4C36A}" type="presParOf" srcId="{A0683011-C833-4FCE-8704-2F5C318964E2}" destId="{A6CAFBB2-656B-4173-9F1F-E1EBD2145A92}" srcOrd="14" destOrd="0" presId="urn:microsoft.com/office/officeart/2005/8/layout/radial1"/>
    <dgm:cxn modelId="{5D969300-47C7-4D7A-8F54-A1D21D8339ED}" type="presParOf" srcId="{A0683011-C833-4FCE-8704-2F5C318964E2}" destId="{4F58BD01-B068-47E5-921A-D8FDB0A3AC5F}" srcOrd="15" destOrd="0" presId="urn:microsoft.com/office/officeart/2005/8/layout/radial1"/>
    <dgm:cxn modelId="{6A88CEA5-399D-4659-BB9F-27DD6BFBD7A3}" type="presParOf" srcId="{4F58BD01-B068-47E5-921A-D8FDB0A3AC5F}" destId="{A793AF3A-8066-459F-B2E0-C777F4D8004E}" srcOrd="0" destOrd="0" presId="urn:microsoft.com/office/officeart/2005/8/layout/radial1"/>
    <dgm:cxn modelId="{74AEB87A-2C92-423E-B8D5-BFA98E84D6D1}" type="presParOf" srcId="{A0683011-C833-4FCE-8704-2F5C318964E2}" destId="{37F9F104-399E-4FF3-942F-44D09514B520}" srcOrd="16" destOrd="0" presId="urn:microsoft.com/office/officeart/2005/8/layout/radial1"/>
    <dgm:cxn modelId="{20589F82-53DF-4AA3-A3BD-7B48DB987836}" type="presParOf" srcId="{A0683011-C833-4FCE-8704-2F5C318964E2}" destId="{76210099-CC42-4D18-881A-B310878F9EBB}" srcOrd="17" destOrd="0" presId="urn:microsoft.com/office/officeart/2005/8/layout/radial1"/>
    <dgm:cxn modelId="{80746BEE-F0BB-4A64-BDDF-A6EC60104346}" type="presParOf" srcId="{76210099-CC42-4D18-881A-B310878F9EBB}" destId="{09F33BAD-BA44-488D-8072-0649C23EB728}" srcOrd="0" destOrd="0" presId="urn:microsoft.com/office/officeart/2005/8/layout/radial1"/>
    <dgm:cxn modelId="{6FA75B53-90EE-4FE9-ABAA-22E82EEBC311}" type="presParOf" srcId="{A0683011-C833-4FCE-8704-2F5C318964E2}" destId="{EA63F096-9036-465D-A2DC-E3B3DC4E8769}"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CA525-F4D6-4D05-B0F6-F69E1D38B9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155EFBEC-6BF5-4A88-B49D-3190FE987B78}">
      <dgm:prSet phldrT="[Text]"/>
      <dgm:spPr>
        <a:solidFill>
          <a:schemeClr val="accent6">
            <a:lumMod val="20000"/>
            <a:lumOff val="80000"/>
          </a:schemeClr>
        </a:solidFill>
      </dgm:spPr>
      <dgm:t>
        <a:bodyPr/>
        <a:lstStyle/>
        <a:p>
          <a:r>
            <a:rPr lang="de-DE" dirty="0" smtClean="0">
              <a:solidFill>
                <a:schemeClr val="tx1"/>
              </a:solidFill>
            </a:rPr>
            <a:t>Arten der Kassenführung ab 01.01.2017</a:t>
          </a:r>
          <a:endParaRPr lang="de-DE" dirty="0">
            <a:solidFill>
              <a:schemeClr val="tx1"/>
            </a:solidFill>
          </a:endParaRPr>
        </a:p>
      </dgm:t>
    </dgm:pt>
    <dgm:pt modelId="{A30BA320-F402-4962-A173-8FA9F9B8E929}" type="parTrans" cxnId="{6E6D07AC-D38F-48CC-A355-6972C1B71009}">
      <dgm:prSet/>
      <dgm:spPr/>
      <dgm:t>
        <a:bodyPr/>
        <a:lstStyle/>
        <a:p>
          <a:endParaRPr lang="de-DE"/>
        </a:p>
      </dgm:t>
    </dgm:pt>
    <dgm:pt modelId="{877B4C05-296F-41F1-820B-6BBC6AC60EEF}" type="sibTrans" cxnId="{6E6D07AC-D38F-48CC-A355-6972C1B71009}">
      <dgm:prSet/>
      <dgm:spPr/>
      <dgm:t>
        <a:bodyPr/>
        <a:lstStyle/>
        <a:p>
          <a:endParaRPr lang="de-DE"/>
        </a:p>
      </dgm:t>
    </dgm:pt>
    <dgm:pt modelId="{2EE41719-F21C-4ADF-A4E8-43E3B0BD0AE6}" type="asst">
      <dgm:prSet phldrT="[Text]"/>
      <dgm:spPr>
        <a:solidFill>
          <a:schemeClr val="accent6">
            <a:lumMod val="20000"/>
            <a:lumOff val="80000"/>
          </a:schemeClr>
        </a:solidFill>
      </dgm:spPr>
      <dgm:t>
        <a:bodyPr/>
        <a:lstStyle/>
        <a:p>
          <a:r>
            <a:rPr lang="de-DE" dirty="0" smtClean="0">
              <a:solidFill>
                <a:schemeClr val="tx1"/>
              </a:solidFill>
            </a:rPr>
            <a:t>Offene Ladenkasse</a:t>
          </a:r>
          <a:endParaRPr lang="de-DE" dirty="0">
            <a:solidFill>
              <a:schemeClr val="tx1"/>
            </a:solidFill>
          </a:endParaRPr>
        </a:p>
      </dgm:t>
    </dgm:pt>
    <dgm:pt modelId="{5F929782-17B4-43A8-BA33-3F13FD39079B}" type="parTrans" cxnId="{8BE3F959-C34B-453F-9745-F3F4975CEE0A}">
      <dgm:prSet/>
      <dgm:spPr/>
      <dgm:t>
        <a:bodyPr/>
        <a:lstStyle/>
        <a:p>
          <a:endParaRPr lang="de-DE"/>
        </a:p>
      </dgm:t>
    </dgm:pt>
    <dgm:pt modelId="{2CF61A9A-EAD1-4560-86DD-24AD3E2FDF89}" type="sibTrans" cxnId="{8BE3F959-C34B-453F-9745-F3F4975CEE0A}">
      <dgm:prSet/>
      <dgm:spPr/>
      <dgm:t>
        <a:bodyPr/>
        <a:lstStyle/>
        <a:p>
          <a:endParaRPr lang="de-DE"/>
        </a:p>
      </dgm:t>
    </dgm:pt>
    <dgm:pt modelId="{FEE2D632-C8BC-49FF-AC1E-CA8914D72347}">
      <dgm:prSet phldrT="[Text]"/>
      <dgm:spPr>
        <a:solidFill>
          <a:schemeClr val="accent6">
            <a:lumMod val="20000"/>
            <a:lumOff val="80000"/>
          </a:schemeClr>
        </a:solidFill>
      </dgm:spPr>
      <dgm:t>
        <a:bodyPr/>
        <a:lstStyle/>
        <a:p>
          <a:r>
            <a:rPr lang="de-DE" dirty="0" smtClean="0">
              <a:solidFill>
                <a:schemeClr val="tx1"/>
              </a:solidFill>
            </a:rPr>
            <a:t>Elektronische Registrierkassen</a:t>
          </a:r>
          <a:endParaRPr lang="de-DE" dirty="0">
            <a:solidFill>
              <a:schemeClr val="tx1"/>
            </a:solidFill>
          </a:endParaRPr>
        </a:p>
      </dgm:t>
    </dgm:pt>
    <dgm:pt modelId="{FF4D666C-ADFC-44F7-B270-55DB83540308}" type="parTrans" cxnId="{E141AE2E-B167-41BF-A838-A9591960F3B2}">
      <dgm:prSet/>
      <dgm:spPr/>
      <dgm:t>
        <a:bodyPr/>
        <a:lstStyle/>
        <a:p>
          <a:endParaRPr lang="de-DE"/>
        </a:p>
      </dgm:t>
    </dgm:pt>
    <dgm:pt modelId="{30B87BFA-20CB-4E29-85AD-6C5DE48C0E67}" type="sibTrans" cxnId="{E141AE2E-B167-41BF-A838-A9591960F3B2}">
      <dgm:prSet/>
      <dgm:spPr/>
      <dgm:t>
        <a:bodyPr/>
        <a:lstStyle/>
        <a:p>
          <a:endParaRPr lang="de-DE"/>
        </a:p>
      </dgm:t>
    </dgm:pt>
    <dgm:pt modelId="{34D2CBB7-90E7-4FD6-BD80-0BEC03186A4D}">
      <dgm:prSet phldrT="[Text]"/>
      <dgm:spPr>
        <a:solidFill>
          <a:schemeClr val="accent6">
            <a:lumMod val="20000"/>
            <a:lumOff val="80000"/>
          </a:schemeClr>
        </a:solidFill>
      </dgm:spPr>
      <dgm:t>
        <a:bodyPr/>
        <a:lstStyle/>
        <a:p>
          <a:r>
            <a:rPr lang="de-DE" dirty="0" smtClean="0">
              <a:solidFill>
                <a:schemeClr val="tx1"/>
              </a:solidFill>
            </a:rPr>
            <a:t>PC-Kassen-Systeme</a:t>
          </a:r>
          <a:endParaRPr lang="de-DE" dirty="0">
            <a:solidFill>
              <a:schemeClr val="tx1"/>
            </a:solidFill>
          </a:endParaRPr>
        </a:p>
      </dgm:t>
    </dgm:pt>
    <dgm:pt modelId="{1B489118-0C86-470E-BECA-302A2A04415D}" type="parTrans" cxnId="{1630A320-9412-4DA7-BA4B-F355048D040B}">
      <dgm:prSet/>
      <dgm:spPr/>
      <dgm:t>
        <a:bodyPr/>
        <a:lstStyle/>
        <a:p>
          <a:endParaRPr lang="de-DE"/>
        </a:p>
      </dgm:t>
    </dgm:pt>
    <dgm:pt modelId="{2CE1E0ED-677A-4414-BEAA-20673102DEAB}" type="sibTrans" cxnId="{1630A320-9412-4DA7-BA4B-F355048D040B}">
      <dgm:prSet/>
      <dgm:spPr/>
      <dgm:t>
        <a:bodyPr/>
        <a:lstStyle/>
        <a:p>
          <a:endParaRPr lang="de-DE"/>
        </a:p>
      </dgm:t>
    </dgm:pt>
    <dgm:pt modelId="{14C7928D-21E9-480F-9810-0BC9BC8DA41A}">
      <dgm:prSet phldrT="[Text]"/>
      <dgm:spPr>
        <a:solidFill>
          <a:schemeClr val="accent6">
            <a:lumMod val="20000"/>
            <a:lumOff val="80000"/>
          </a:schemeClr>
        </a:solidFill>
      </dgm:spPr>
      <dgm:t>
        <a:bodyPr/>
        <a:lstStyle/>
        <a:p>
          <a:r>
            <a:rPr lang="de-DE" dirty="0" smtClean="0">
              <a:solidFill>
                <a:schemeClr val="tx1"/>
              </a:solidFill>
            </a:rPr>
            <a:t>Tablet-/App-Kassensysteme</a:t>
          </a:r>
          <a:endParaRPr lang="de-DE" dirty="0">
            <a:solidFill>
              <a:schemeClr val="tx1"/>
            </a:solidFill>
          </a:endParaRPr>
        </a:p>
      </dgm:t>
    </dgm:pt>
    <dgm:pt modelId="{915E690F-F42B-460B-B731-0DA671AB0FD5}" type="parTrans" cxnId="{6F8C0019-696D-45FB-ABCE-20A4DCAE3485}">
      <dgm:prSet/>
      <dgm:spPr/>
      <dgm:t>
        <a:bodyPr/>
        <a:lstStyle/>
        <a:p>
          <a:endParaRPr lang="de-DE"/>
        </a:p>
      </dgm:t>
    </dgm:pt>
    <dgm:pt modelId="{E35AADE8-960A-4DC3-B7EF-2A6C647ACFB5}" type="sibTrans" cxnId="{6F8C0019-696D-45FB-ABCE-20A4DCAE3485}">
      <dgm:prSet/>
      <dgm:spPr/>
      <dgm:t>
        <a:bodyPr/>
        <a:lstStyle/>
        <a:p>
          <a:endParaRPr lang="de-DE"/>
        </a:p>
      </dgm:t>
    </dgm:pt>
    <dgm:pt modelId="{49012AE6-2E89-42F2-A39F-B3BA2A28BA68}">
      <dgm:prSet/>
      <dgm:spPr>
        <a:solidFill>
          <a:schemeClr val="accent6">
            <a:lumMod val="20000"/>
            <a:lumOff val="80000"/>
          </a:schemeClr>
        </a:solidFill>
      </dgm:spPr>
      <dgm:t>
        <a:bodyPr/>
        <a:lstStyle/>
        <a:p>
          <a:r>
            <a:rPr lang="de-DE" dirty="0" smtClean="0">
              <a:solidFill>
                <a:schemeClr val="tx1"/>
              </a:solidFill>
            </a:rPr>
            <a:t>Waagen mit Registrier-</a:t>
          </a:r>
          <a:r>
            <a:rPr lang="de-DE" dirty="0" err="1" smtClean="0">
              <a:solidFill>
                <a:schemeClr val="tx1"/>
              </a:solidFill>
            </a:rPr>
            <a:t>kassenfunktion</a:t>
          </a:r>
          <a:endParaRPr lang="de-DE" dirty="0">
            <a:solidFill>
              <a:schemeClr val="tx1"/>
            </a:solidFill>
          </a:endParaRPr>
        </a:p>
      </dgm:t>
    </dgm:pt>
    <dgm:pt modelId="{68161C16-8DE4-49E5-BE88-89218224B1F4}" type="parTrans" cxnId="{D0C072B4-EB2E-437A-A38B-9AF847C179F7}">
      <dgm:prSet/>
      <dgm:spPr/>
      <dgm:t>
        <a:bodyPr/>
        <a:lstStyle/>
        <a:p>
          <a:endParaRPr lang="de-DE"/>
        </a:p>
      </dgm:t>
    </dgm:pt>
    <dgm:pt modelId="{40D5DA0F-16BC-494C-A521-651F54DA6CE1}" type="sibTrans" cxnId="{D0C072B4-EB2E-437A-A38B-9AF847C179F7}">
      <dgm:prSet/>
      <dgm:spPr/>
      <dgm:t>
        <a:bodyPr/>
        <a:lstStyle/>
        <a:p>
          <a:endParaRPr lang="de-DE"/>
        </a:p>
      </dgm:t>
    </dgm:pt>
    <dgm:pt modelId="{5EC6A8D5-C2F2-45DF-860D-6AF001E3983E}" type="asst">
      <dgm:prSet/>
      <dgm:spPr>
        <a:solidFill>
          <a:schemeClr val="accent6">
            <a:lumMod val="20000"/>
            <a:lumOff val="80000"/>
          </a:schemeClr>
        </a:solidFill>
      </dgm:spPr>
      <dgm:t>
        <a:bodyPr/>
        <a:lstStyle/>
        <a:p>
          <a:r>
            <a:rPr lang="de-DE" dirty="0" smtClean="0">
              <a:solidFill>
                <a:schemeClr val="tx1"/>
              </a:solidFill>
            </a:rPr>
            <a:t>Elektronische Aufzeichnungssysteme</a:t>
          </a:r>
          <a:endParaRPr lang="de-DE" dirty="0">
            <a:solidFill>
              <a:schemeClr val="tx1"/>
            </a:solidFill>
          </a:endParaRPr>
        </a:p>
      </dgm:t>
    </dgm:pt>
    <dgm:pt modelId="{F233C82E-84EE-49EA-9E04-649B3290FA95}" type="parTrans" cxnId="{ECC0B7A3-478F-4F87-BB60-BBF3BA7EF563}">
      <dgm:prSet/>
      <dgm:spPr/>
      <dgm:t>
        <a:bodyPr/>
        <a:lstStyle/>
        <a:p>
          <a:endParaRPr lang="de-DE"/>
        </a:p>
      </dgm:t>
    </dgm:pt>
    <dgm:pt modelId="{BF2B7B5C-422A-4FB0-B140-E56C2772DEB5}" type="sibTrans" cxnId="{ECC0B7A3-478F-4F87-BB60-BBF3BA7EF563}">
      <dgm:prSet/>
      <dgm:spPr/>
      <dgm:t>
        <a:bodyPr/>
        <a:lstStyle/>
        <a:p>
          <a:endParaRPr lang="de-DE"/>
        </a:p>
      </dgm:t>
    </dgm:pt>
    <dgm:pt modelId="{2DED3240-7358-4D12-ADBF-0143BC4E9316}" type="pres">
      <dgm:prSet presAssocID="{89ECA525-F4D6-4D05-B0F6-F69E1D38B948}" presName="hierChild1" presStyleCnt="0">
        <dgm:presLayoutVars>
          <dgm:orgChart val="1"/>
          <dgm:chPref val="1"/>
          <dgm:dir/>
          <dgm:animOne val="branch"/>
          <dgm:animLvl val="lvl"/>
          <dgm:resizeHandles/>
        </dgm:presLayoutVars>
      </dgm:prSet>
      <dgm:spPr/>
      <dgm:t>
        <a:bodyPr/>
        <a:lstStyle/>
        <a:p>
          <a:endParaRPr lang="de-DE"/>
        </a:p>
      </dgm:t>
    </dgm:pt>
    <dgm:pt modelId="{5F1097C0-5BE9-4089-89B8-96207CC8D07C}" type="pres">
      <dgm:prSet presAssocID="{155EFBEC-6BF5-4A88-B49D-3190FE987B78}" presName="hierRoot1" presStyleCnt="0">
        <dgm:presLayoutVars>
          <dgm:hierBranch val="init"/>
        </dgm:presLayoutVars>
      </dgm:prSet>
      <dgm:spPr/>
    </dgm:pt>
    <dgm:pt modelId="{F47F4840-2C14-4E05-B349-5750756904A6}" type="pres">
      <dgm:prSet presAssocID="{155EFBEC-6BF5-4A88-B49D-3190FE987B78}" presName="rootComposite1" presStyleCnt="0"/>
      <dgm:spPr/>
    </dgm:pt>
    <dgm:pt modelId="{55C28E97-7265-4747-AF78-D1B1DC332B8A}" type="pres">
      <dgm:prSet presAssocID="{155EFBEC-6BF5-4A88-B49D-3190FE987B78}" presName="rootText1" presStyleLbl="node0" presStyleIdx="0" presStyleCnt="1">
        <dgm:presLayoutVars>
          <dgm:chPref val="3"/>
        </dgm:presLayoutVars>
      </dgm:prSet>
      <dgm:spPr/>
      <dgm:t>
        <a:bodyPr/>
        <a:lstStyle/>
        <a:p>
          <a:endParaRPr lang="de-DE"/>
        </a:p>
      </dgm:t>
    </dgm:pt>
    <dgm:pt modelId="{45DF6DAE-2AC6-4B2C-A825-75CC2125AEAC}" type="pres">
      <dgm:prSet presAssocID="{155EFBEC-6BF5-4A88-B49D-3190FE987B78}" presName="rootConnector1" presStyleLbl="node1" presStyleIdx="0" presStyleCnt="0"/>
      <dgm:spPr/>
      <dgm:t>
        <a:bodyPr/>
        <a:lstStyle/>
        <a:p>
          <a:endParaRPr lang="de-DE"/>
        </a:p>
      </dgm:t>
    </dgm:pt>
    <dgm:pt modelId="{2CAF1BED-38B0-4D94-952D-89299E128355}" type="pres">
      <dgm:prSet presAssocID="{155EFBEC-6BF5-4A88-B49D-3190FE987B78}" presName="hierChild2" presStyleCnt="0"/>
      <dgm:spPr/>
    </dgm:pt>
    <dgm:pt modelId="{8924D7AB-9110-4C32-9595-DFB061F065D9}" type="pres">
      <dgm:prSet presAssocID="{FF4D666C-ADFC-44F7-B270-55DB83540308}" presName="Name37" presStyleLbl="parChTrans1D2" presStyleIdx="0" presStyleCnt="6"/>
      <dgm:spPr/>
      <dgm:t>
        <a:bodyPr/>
        <a:lstStyle/>
        <a:p>
          <a:endParaRPr lang="de-DE"/>
        </a:p>
      </dgm:t>
    </dgm:pt>
    <dgm:pt modelId="{55C1DA34-DAA9-456D-9C41-9A9734CF68CA}" type="pres">
      <dgm:prSet presAssocID="{FEE2D632-C8BC-49FF-AC1E-CA8914D72347}" presName="hierRoot2" presStyleCnt="0">
        <dgm:presLayoutVars>
          <dgm:hierBranch val="init"/>
        </dgm:presLayoutVars>
      </dgm:prSet>
      <dgm:spPr/>
    </dgm:pt>
    <dgm:pt modelId="{9A2BC3A5-B609-4AD5-8C43-E4CA7A9E8365}" type="pres">
      <dgm:prSet presAssocID="{FEE2D632-C8BC-49FF-AC1E-CA8914D72347}" presName="rootComposite" presStyleCnt="0"/>
      <dgm:spPr/>
    </dgm:pt>
    <dgm:pt modelId="{3DE83B62-696E-454D-8E85-73EBAED7C867}" type="pres">
      <dgm:prSet presAssocID="{FEE2D632-C8BC-49FF-AC1E-CA8914D72347}" presName="rootText" presStyleLbl="node2" presStyleIdx="0" presStyleCnt="4">
        <dgm:presLayoutVars>
          <dgm:chPref val="3"/>
        </dgm:presLayoutVars>
      </dgm:prSet>
      <dgm:spPr/>
      <dgm:t>
        <a:bodyPr/>
        <a:lstStyle/>
        <a:p>
          <a:endParaRPr lang="de-DE"/>
        </a:p>
      </dgm:t>
    </dgm:pt>
    <dgm:pt modelId="{324EC6C0-F99F-4900-8074-C9C5EAE03AC6}" type="pres">
      <dgm:prSet presAssocID="{FEE2D632-C8BC-49FF-AC1E-CA8914D72347}" presName="rootConnector" presStyleLbl="node2" presStyleIdx="0" presStyleCnt="4"/>
      <dgm:spPr/>
      <dgm:t>
        <a:bodyPr/>
        <a:lstStyle/>
        <a:p>
          <a:endParaRPr lang="de-DE"/>
        </a:p>
      </dgm:t>
    </dgm:pt>
    <dgm:pt modelId="{0D462319-7022-4C60-A281-65B0C809173F}" type="pres">
      <dgm:prSet presAssocID="{FEE2D632-C8BC-49FF-AC1E-CA8914D72347}" presName="hierChild4" presStyleCnt="0"/>
      <dgm:spPr/>
    </dgm:pt>
    <dgm:pt modelId="{38E2E89F-1C36-4D39-A34C-CED2731B1682}" type="pres">
      <dgm:prSet presAssocID="{FEE2D632-C8BC-49FF-AC1E-CA8914D72347}" presName="hierChild5" presStyleCnt="0"/>
      <dgm:spPr/>
    </dgm:pt>
    <dgm:pt modelId="{721E6085-C6D5-4673-90F7-D9AF920FE218}" type="pres">
      <dgm:prSet presAssocID="{1B489118-0C86-470E-BECA-302A2A04415D}" presName="Name37" presStyleLbl="parChTrans1D2" presStyleIdx="1" presStyleCnt="6"/>
      <dgm:spPr/>
      <dgm:t>
        <a:bodyPr/>
        <a:lstStyle/>
        <a:p>
          <a:endParaRPr lang="de-DE"/>
        </a:p>
      </dgm:t>
    </dgm:pt>
    <dgm:pt modelId="{18273881-66FF-4514-A9DC-1E62B805C5B3}" type="pres">
      <dgm:prSet presAssocID="{34D2CBB7-90E7-4FD6-BD80-0BEC03186A4D}" presName="hierRoot2" presStyleCnt="0">
        <dgm:presLayoutVars>
          <dgm:hierBranch val="init"/>
        </dgm:presLayoutVars>
      </dgm:prSet>
      <dgm:spPr/>
    </dgm:pt>
    <dgm:pt modelId="{AC978827-2577-4A9F-8B54-169213F7EEE2}" type="pres">
      <dgm:prSet presAssocID="{34D2CBB7-90E7-4FD6-BD80-0BEC03186A4D}" presName="rootComposite" presStyleCnt="0"/>
      <dgm:spPr/>
    </dgm:pt>
    <dgm:pt modelId="{4FA9105C-1B60-48A8-8C47-34B8A7CC369C}" type="pres">
      <dgm:prSet presAssocID="{34D2CBB7-90E7-4FD6-BD80-0BEC03186A4D}" presName="rootText" presStyleLbl="node2" presStyleIdx="1" presStyleCnt="4">
        <dgm:presLayoutVars>
          <dgm:chPref val="3"/>
        </dgm:presLayoutVars>
      </dgm:prSet>
      <dgm:spPr/>
      <dgm:t>
        <a:bodyPr/>
        <a:lstStyle/>
        <a:p>
          <a:endParaRPr lang="de-DE"/>
        </a:p>
      </dgm:t>
    </dgm:pt>
    <dgm:pt modelId="{4238ABDA-3C8F-49FF-9CFB-019976C7BD60}" type="pres">
      <dgm:prSet presAssocID="{34D2CBB7-90E7-4FD6-BD80-0BEC03186A4D}" presName="rootConnector" presStyleLbl="node2" presStyleIdx="1" presStyleCnt="4"/>
      <dgm:spPr/>
      <dgm:t>
        <a:bodyPr/>
        <a:lstStyle/>
        <a:p>
          <a:endParaRPr lang="de-DE"/>
        </a:p>
      </dgm:t>
    </dgm:pt>
    <dgm:pt modelId="{6336035B-D6A9-4983-A8F3-F6A50A527BAE}" type="pres">
      <dgm:prSet presAssocID="{34D2CBB7-90E7-4FD6-BD80-0BEC03186A4D}" presName="hierChild4" presStyleCnt="0"/>
      <dgm:spPr/>
    </dgm:pt>
    <dgm:pt modelId="{1344D9D4-133C-4879-9B1D-E3AB7A59BA73}" type="pres">
      <dgm:prSet presAssocID="{34D2CBB7-90E7-4FD6-BD80-0BEC03186A4D}" presName="hierChild5" presStyleCnt="0"/>
      <dgm:spPr/>
    </dgm:pt>
    <dgm:pt modelId="{C91409FE-6AEB-4ED7-A511-BB1E8572EF23}" type="pres">
      <dgm:prSet presAssocID="{915E690F-F42B-460B-B731-0DA671AB0FD5}" presName="Name37" presStyleLbl="parChTrans1D2" presStyleIdx="2" presStyleCnt="6"/>
      <dgm:spPr/>
      <dgm:t>
        <a:bodyPr/>
        <a:lstStyle/>
        <a:p>
          <a:endParaRPr lang="de-DE"/>
        </a:p>
      </dgm:t>
    </dgm:pt>
    <dgm:pt modelId="{9FC1DDFB-27CD-4554-AA1B-6D18680D2933}" type="pres">
      <dgm:prSet presAssocID="{14C7928D-21E9-480F-9810-0BC9BC8DA41A}" presName="hierRoot2" presStyleCnt="0">
        <dgm:presLayoutVars>
          <dgm:hierBranch val="init"/>
        </dgm:presLayoutVars>
      </dgm:prSet>
      <dgm:spPr/>
    </dgm:pt>
    <dgm:pt modelId="{D790DD3F-166F-4877-9171-673A05926490}" type="pres">
      <dgm:prSet presAssocID="{14C7928D-21E9-480F-9810-0BC9BC8DA41A}" presName="rootComposite" presStyleCnt="0"/>
      <dgm:spPr/>
    </dgm:pt>
    <dgm:pt modelId="{79FA1D55-F251-4F7B-8D8D-E861AA83B9FE}" type="pres">
      <dgm:prSet presAssocID="{14C7928D-21E9-480F-9810-0BC9BC8DA41A}" presName="rootText" presStyleLbl="node2" presStyleIdx="2" presStyleCnt="4">
        <dgm:presLayoutVars>
          <dgm:chPref val="3"/>
        </dgm:presLayoutVars>
      </dgm:prSet>
      <dgm:spPr/>
      <dgm:t>
        <a:bodyPr/>
        <a:lstStyle/>
        <a:p>
          <a:endParaRPr lang="de-DE"/>
        </a:p>
      </dgm:t>
    </dgm:pt>
    <dgm:pt modelId="{ACC53AAD-83D8-4D6F-94CC-0032D197EFA1}" type="pres">
      <dgm:prSet presAssocID="{14C7928D-21E9-480F-9810-0BC9BC8DA41A}" presName="rootConnector" presStyleLbl="node2" presStyleIdx="2" presStyleCnt="4"/>
      <dgm:spPr/>
      <dgm:t>
        <a:bodyPr/>
        <a:lstStyle/>
        <a:p>
          <a:endParaRPr lang="de-DE"/>
        </a:p>
      </dgm:t>
    </dgm:pt>
    <dgm:pt modelId="{749B6535-70D6-494B-9E11-4541BC669B16}" type="pres">
      <dgm:prSet presAssocID="{14C7928D-21E9-480F-9810-0BC9BC8DA41A}" presName="hierChild4" presStyleCnt="0"/>
      <dgm:spPr/>
    </dgm:pt>
    <dgm:pt modelId="{2DE17FAF-15C9-4ED5-AE92-685199235FC7}" type="pres">
      <dgm:prSet presAssocID="{14C7928D-21E9-480F-9810-0BC9BC8DA41A}" presName="hierChild5" presStyleCnt="0"/>
      <dgm:spPr/>
    </dgm:pt>
    <dgm:pt modelId="{C4B165F6-2184-4442-82AB-A439EA4353B3}" type="pres">
      <dgm:prSet presAssocID="{68161C16-8DE4-49E5-BE88-89218224B1F4}" presName="Name37" presStyleLbl="parChTrans1D2" presStyleIdx="3" presStyleCnt="6"/>
      <dgm:spPr/>
      <dgm:t>
        <a:bodyPr/>
        <a:lstStyle/>
        <a:p>
          <a:endParaRPr lang="de-DE"/>
        </a:p>
      </dgm:t>
    </dgm:pt>
    <dgm:pt modelId="{9CD3F2FC-D0EE-428C-AAF7-C51ED6753162}" type="pres">
      <dgm:prSet presAssocID="{49012AE6-2E89-42F2-A39F-B3BA2A28BA68}" presName="hierRoot2" presStyleCnt="0">
        <dgm:presLayoutVars>
          <dgm:hierBranch val="init"/>
        </dgm:presLayoutVars>
      </dgm:prSet>
      <dgm:spPr/>
    </dgm:pt>
    <dgm:pt modelId="{C2C7131C-929A-496D-A8A8-256C304251ED}" type="pres">
      <dgm:prSet presAssocID="{49012AE6-2E89-42F2-A39F-B3BA2A28BA68}" presName="rootComposite" presStyleCnt="0"/>
      <dgm:spPr/>
    </dgm:pt>
    <dgm:pt modelId="{9A6B993B-D5EE-4448-9F6E-BC168CBAE02B}" type="pres">
      <dgm:prSet presAssocID="{49012AE6-2E89-42F2-A39F-B3BA2A28BA68}" presName="rootText" presStyleLbl="node2" presStyleIdx="3" presStyleCnt="4">
        <dgm:presLayoutVars>
          <dgm:chPref val="3"/>
        </dgm:presLayoutVars>
      </dgm:prSet>
      <dgm:spPr/>
      <dgm:t>
        <a:bodyPr/>
        <a:lstStyle/>
        <a:p>
          <a:endParaRPr lang="de-DE"/>
        </a:p>
      </dgm:t>
    </dgm:pt>
    <dgm:pt modelId="{6EBDF490-2C98-4E8D-B3CE-9EFD7D775D00}" type="pres">
      <dgm:prSet presAssocID="{49012AE6-2E89-42F2-A39F-B3BA2A28BA68}" presName="rootConnector" presStyleLbl="node2" presStyleIdx="3" presStyleCnt="4"/>
      <dgm:spPr/>
      <dgm:t>
        <a:bodyPr/>
        <a:lstStyle/>
        <a:p>
          <a:endParaRPr lang="de-DE"/>
        </a:p>
      </dgm:t>
    </dgm:pt>
    <dgm:pt modelId="{3E5385FD-D125-4F7E-84CC-B70443DCA5F4}" type="pres">
      <dgm:prSet presAssocID="{49012AE6-2E89-42F2-A39F-B3BA2A28BA68}" presName="hierChild4" presStyleCnt="0"/>
      <dgm:spPr/>
    </dgm:pt>
    <dgm:pt modelId="{84DBF6F0-320A-4906-8BC1-EC8BCCFE34CC}" type="pres">
      <dgm:prSet presAssocID="{49012AE6-2E89-42F2-A39F-B3BA2A28BA68}" presName="hierChild5" presStyleCnt="0"/>
      <dgm:spPr/>
    </dgm:pt>
    <dgm:pt modelId="{91FE88F1-98C0-430D-AAE5-67029665B5AF}" type="pres">
      <dgm:prSet presAssocID="{155EFBEC-6BF5-4A88-B49D-3190FE987B78}" presName="hierChild3" presStyleCnt="0"/>
      <dgm:spPr/>
    </dgm:pt>
    <dgm:pt modelId="{E5423047-044B-4A21-986D-94119B6BA28E}" type="pres">
      <dgm:prSet presAssocID="{5F929782-17B4-43A8-BA33-3F13FD39079B}" presName="Name111" presStyleLbl="parChTrans1D2" presStyleIdx="4" presStyleCnt="6"/>
      <dgm:spPr/>
      <dgm:t>
        <a:bodyPr/>
        <a:lstStyle/>
        <a:p>
          <a:endParaRPr lang="de-DE"/>
        </a:p>
      </dgm:t>
    </dgm:pt>
    <dgm:pt modelId="{98932256-563B-4FDD-AE90-65FFAC468C82}" type="pres">
      <dgm:prSet presAssocID="{2EE41719-F21C-4ADF-A4E8-43E3B0BD0AE6}" presName="hierRoot3" presStyleCnt="0">
        <dgm:presLayoutVars>
          <dgm:hierBranch val="init"/>
        </dgm:presLayoutVars>
      </dgm:prSet>
      <dgm:spPr/>
    </dgm:pt>
    <dgm:pt modelId="{74A71B82-E847-42CC-A649-93989A00790C}" type="pres">
      <dgm:prSet presAssocID="{2EE41719-F21C-4ADF-A4E8-43E3B0BD0AE6}" presName="rootComposite3" presStyleCnt="0"/>
      <dgm:spPr/>
    </dgm:pt>
    <dgm:pt modelId="{8B45B156-036F-4BF0-988C-57F848FFE7DF}" type="pres">
      <dgm:prSet presAssocID="{2EE41719-F21C-4ADF-A4E8-43E3B0BD0AE6}" presName="rootText3" presStyleLbl="asst1" presStyleIdx="0" presStyleCnt="2">
        <dgm:presLayoutVars>
          <dgm:chPref val="3"/>
        </dgm:presLayoutVars>
      </dgm:prSet>
      <dgm:spPr/>
      <dgm:t>
        <a:bodyPr/>
        <a:lstStyle/>
        <a:p>
          <a:endParaRPr lang="de-DE"/>
        </a:p>
      </dgm:t>
    </dgm:pt>
    <dgm:pt modelId="{DEE3DF7C-7077-4B91-9BAB-991D3053BB29}" type="pres">
      <dgm:prSet presAssocID="{2EE41719-F21C-4ADF-A4E8-43E3B0BD0AE6}" presName="rootConnector3" presStyleLbl="asst1" presStyleIdx="0" presStyleCnt="2"/>
      <dgm:spPr/>
      <dgm:t>
        <a:bodyPr/>
        <a:lstStyle/>
        <a:p>
          <a:endParaRPr lang="de-DE"/>
        </a:p>
      </dgm:t>
    </dgm:pt>
    <dgm:pt modelId="{775285A1-D193-4E17-90C7-9EEB9B163AA5}" type="pres">
      <dgm:prSet presAssocID="{2EE41719-F21C-4ADF-A4E8-43E3B0BD0AE6}" presName="hierChild6" presStyleCnt="0"/>
      <dgm:spPr/>
    </dgm:pt>
    <dgm:pt modelId="{F92C3D9B-DAE1-4E95-97EE-CF9432957351}" type="pres">
      <dgm:prSet presAssocID="{2EE41719-F21C-4ADF-A4E8-43E3B0BD0AE6}" presName="hierChild7" presStyleCnt="0"/>
      <dgm:spPr/>
    </dgm:pt>
    <dgm:pt modelId="{4B3F9651-E23B-4023-BF8A-A0A403A66C47}" type="pres">
      <dgm:prSet presAssocID="{F233C82E-84EE-49EA-9E04-649B3290FA95}" presName="Name111" presStyleLbl="parChTrans1D2" presStyleIdx="5" presStyleCnt="6"/>
      <dgm:spPr/>
      <dgm:t>
        <a:bodyPr/>
        <a:lstStyle/>
        <a:p>
          <a:endParaRPr lang="de-DE"/>
        </a:p>
      </dgm:t>
    </dgm:pt>
    <dgm:pt modelId="{327E41E6-06BC-4E72-AFE6-10DCDBBA7B2C}" type="pres">
      <dgm:prSet presAssocID="{5EC6A8D5-C2F2-45DF-860D-6AF001E3983E}" presName="hierRoot3" presStyleCnt="0">
        <dgm:presLayoutVars>
          <dgm:hierBranch val="init"/>
        </dgm:presLayoutVars>
      </dgm:prSet>
      <dgm:spPr/>
    </dgm:pt>
    <dgm:pt modelId="{457C9D91-4FC3-4C31-8770-554B78A15DC1}" type="pres">
      <dgm:prSet presAssocID="{5EC6A8D5-C2F2-45DF-860D-6AF001E3983E}" presName="rootComposite3" presStyleCnt="0"/>
      <dgm:spPr/>
    </dgm:pt>
    <dgm:pt modelId="{B55BF3FD-66F9-404A-B67E-37782A70E9A1}" type="pres">
      <dgm:prSet presAssocID="{5EC6A8D5-C2F2-45DF-860D-6AF001E3983E}" presName="rootText3" presStyleLbl="asst1" presStyleIdx="1" presStyleCnt="2">
        <dgm:presLayoutVars>
          <dgm:chPref val="3"/>
        </dgm:presLayoutVars>
      </dgm:prSet>
      <dgm:spPr/>
      <dgm:t>
        <a:bodyPr/>
        <a:lstStyle/>
        <a:p>
          <a:endParaRPr lang="de-DE"/>
        </a:p>
      </dgm:t>
    </dgm:pt>
    <dgm:pt modelId="{EF7AD33A-84F0-4CE4-B292-181A69005AF6}" type="pres">
      <dgm:prSet presAssocID="{5EC6A8D5-C2F2-45DF-860D-6AF001E3983E}" presName="rootConnector3" presStyleLbl="asst1" presStyleIdx="1" presStyleCnt="2"/>
      <dgm:spPr/>
      <dgm:t>
        <a:bodyPr/>
        <a:lstStyle/>
        <a:p>
          <a:endParaRPr lang="de-DE"/>
        </a:p>
      </dgm:t>
    </dgm:pt>
    <dgm:pt modelId="{91914259-6164-4427-8AB3-7024171B462E}" type="pres">
      <dgm:prSet presAssocID="{5EC6A8D5-C2F2-45DF-860D-6AF001E3983E}" presName="hierChild6" presStyleCnt="0"/>
      <dgm:spPr/>
    </dgm:pt>
    <dgm:pt modelId="{710F8A0F-A023-487D-A3B5-115A2AF6367D}" type="pres">
      <dgm:prSet presAssocID="{5EC6A8D5-C2F2-45DF-860D-6AF001E3983E}" presName="hierChild7" presStyleCnt="0"/>
      <dgm:spPr/>
    </dgm:pt>
  </dgm:ptLst>
  <dgm:cxnLst>
    <dgm:cxn modelId="{CBB88C7B-F1AE-442E-9DA0-3711BDB23A58}" type="presOf" srcId="{49012AE6-2E89-42F2-A39F-B3BA2A28BA68}" destId="{9A6B993B-D5EE-4448-9F6E-BC168CBAE02B}" srcOrd="0" destOrd="0" presId="urn:microsoft.com/office/officeart/2005/8/layout/orgChart1"/>
    <dgm:cxn modelId="{0A568A63-E869-4361-A257-9D16E795469F}" type="presOf" srcId="{2EE41719-F21C-4ADF-A4E8-43E3B0BD0AE6}" destId="{DEE3DF7C-7077-4B91-9BAB-991D3053BB29}" srcOrd="1" destOrd="0" presId="urn:microsoft.com/office/officeart/2005/8/layout/orgChart1"/>
    <dgm:cxn modelId="{8BE3F959-C34B-453F-9745-F3F4975CEE0A}" srcId="{155EFBEC-6BF5-4A88-B49D-3190FE987B78}" destId="{2EE41719-F21C-4ADF-A4E8-43E3B0BD0AE6}" srcOrd="0" destOrd="0" parTransId="{5F929782-17B4-43A8-BA33-3F13FD39079B}" sibTransId="{2CF61A9A-EAD1-4560-86DD-24AD3E2FDF89}"/>
    <dgm:cxn modelId="{D63EB27B-AF1D-44FA-92D2-8CAAEF8924FE}" type="presOf" srcId="{49012AE6-2E89-42F2-A39F-B3BA2A28BA68}" destId="{6EBDF490-2C98-4E8D-B3CE-9EFD7D775D00}" srcOrd="1" destOrd="0" presId="urn:microsoft.com/office/officeart/2005/8/layout/orgChart1"/>
    <dgm:cxn modelId="{29A74D00-027E-4B18-B08D-2D5B9C61B8D8}" type="presOf" srcId="{2EE41719-F21C-4ADF-A4E8-43E3B0BD0AE6}" destId="{8B45B156-036F-4BF0-988C-57F848FFE7DF}" srcOrd="0" destOrd="0" presId="urn:microsoft.com/office/officeart/2005/8/layout/orgChart1"/>
    <dgm:cxn modelId="{CDAEE88F-58BB-4DAE-A6CA-5BEBB45E8713}" type="presOf" srcId="{5EC6A8D5-C2F2-45DF-860D-6AF001E3983E}" destId="{B55BF3FD-66F9-404A-B67E-37782A70E9A1}" srcOrd="0" destOrd="0" presId="urn:microsoft.com/office/officeart/2005/8/layout/orgChart1"/>
    <dgm:cxn modelId="{D0C072B4-EB2E-437A-A38B-9AF847C179F7}" srcId="{155EFBEC-6BF5-4A88-B49D-3190FE987B78}" destId="{49012AE6-2E89-42F2-A39F-B3BA2A28BA68}" srcOrd="4" destOrd="0" parTransId="{68161C16-8DE4-49E5-BE88-89218224B1F4}" sibTransId="{40D5DA0F-16BC-494C-A521-651F54DA6CE1}"/>
    <dgm:cxn modelId="{C0D191CF-CCEE-4CFF-AB52-CDA7B776D15D}" type="presOf" srcId="{1B489118-0C86-470E-BECA-302A2A04415D}" destId="{721E6085-C6D5-4673-90F7-D9AF920FE218}" srcOrd="0" destOrd="0" presId="urn:microsoft.com/office/officeart/2005/8/layout/orgChart1"/>
    <dgm:cxn modelId="{1F6900AD-57FD-43B7-8A30-E1F6C81D8FF1}" type="presOf" srcId="{68161C16-8DE4-49E5-BE88-89218224B1F4}" destId="{C4B165F6-2184-4442-82AB-A439EA4353B3}" srcOrd="0" destOrd="0" presId="urn:microsoft.com/office/officeart/2005/8/layout/orgChart1"/>
    <dgm:cxn modelId="{FC84108F-0330-4FC4-84E5-9DC9469F3F5A}" type="presOf" srcId="{915E690F-F42B-460B-B731-0DA671AB0FD5}" destId="{C91409FE-6AEB-4ED7-A511-BB1E8572EF23}" srcOrd="0" destOrd="0" presId="urn:microsoft.com/office/officeart/2005/8/layout/orgChart1"/>
    <dgm:cxn modelId="{198D4B82-737D-431E-B362-91893D35BE57}" type="presOf" srcId="{34D2CBB7-90E7-4FD6-BD80-0BEC03186A4D}" destId="{4FA9105C-1B60-48A8-8C47-34B8A7CC369C}" srcOrd="0" destOrd="0" presId="urn:microsoft.com/office/officeart/2005/8/layout/orgChart1"/>
    <dgm:cxn modelId="{1D20224E-6698-4C8A-919A-282A27F1D6D8}" type="presOf" srcId="{89ECA525-F4D6-4D05-B0F6-F69E1D38B948}" destId="{2DED3240-7358-4D12-ADBF-0143BC4E9316}" srcOrd="0" destOrd="0" presId="urn:microsoft.com/office/officeart/2005/8/layout/orgChart1"/>
    <dgm:cxn modelId="{968CB695-0049-4535-B6A5-DEB252C6DC0F}" type="presOf" srcId="{34D2CBB7-90E7-4FD6-BD80-0BEC03186A4D}" destId="{4238ABDA-3C8F-49FF-9CFB-019976C7BD60}" srcOrd="1" destOrd="0" presId="urn:microsoft.com/office/officeart/2005/8/layout/orgChart1"/>
    <dgm:cxn modelId="{6E6D07AC-D38F-48CC-A355-6972C1B71009}" srcId="{89ECA525-F4D6-4D05-B0F6-F69E1D38B948}" destId="{155EFBEC-6BF5-4A88-B49D-3190FE987B78}" srcOrd="0" destOrd="0" parTransId="{A30BA320-F402-4962-A173-8FA9F9B8E929}" sibTransId="{877B4C05-296F-41F1-820B-6BBC6AC60EEF}"/>
    <dgm:cxn modelId="{A0F8E4BD-B17B-4DDD-9FF9-533606BCA7D9}" type="presOf" srcId="{155EFBEC-6BF5-4A88-B49D-3190FE987B78}" destId="{55C28E97-7265-4747-AF78-D1B1DC332B8A}" srcOrd="0" destOrd="0" presId="urn:microsoft.com/office/officeart/2005/8/layout/orgChart1"/>
    <dgm:cxn modelId="{A67B0904-1FE4-40D8-AE63-6603D46148EF}" type="presOf" srcId="{5F929782-17B4-43A8-BA33-3F13FD39079B}" destId="{E5423047-044B-4A21-986D-94119B6BA28E}" srcOrd="0" destOrd="0" presId="urn:microsoft.com/office/officeart/2005/8/layout/orgChart1"/>
    <dgm:cxn modelId="{1630A320-9412-4DA7-BA4B-F355048D040B}" srcId="{155EFBEC-6BF5-4A88-B49D-3190FE987B78}" destId="{34D2CBB7-90E7-4FD6-BD80-0BEC03186A4D}" srcOrd="2" destOrd="0" parTransId="{1B489118-0C86-470E-BECA-302A2A04415D}" sibTransId="{2CE1E0ED-677A-4414-BEAA-20673102DEAB}"/>
    <dgm:cxn modelId="{ECC0B7A3-478F-4F87-BB60-BBF3BA7EF563}" srcId="{155EFBEC-6BF5-4A88-B49D-3190FE987B78}" destId="{5EC6A8D5-C2F2-45DF-860D-6AF001E3983E}" srcOrd="5" destOrd="0" parTransId="{F233C82E-84EE-49EA-9E04-649B3290FA95}" sibTransId="{BF2B7B5C-422A-4FB0-B140-E56C2772DEB5}"/>
    <dgm:cxn modelId="{BD591C53-E33C-42BA-8EF3-E14232BFADB0}" type="presOf" srcId="{14C7928D-21E9-480F-9810-0BC9BC8DA41A}" destId="{ACC53AAD-83D8-4D6F-94CC-0032D197EFA1}" srcOrd="1" destOrd="0" presId="urn:microsoft.com/office/officeart/2005/8/layout/orgChart1"/>
    <dgm:cxn modelId="{DA6978DD-386B-4ABD-B871-30D26BCC8FDF}" type="presOf" srcId="{14C7928D-21E9-480F-9810-0BC9BC8DA41A}" destId="{79FA1D55-F251-4F7B-8D8D-E861AA83B9FE}" srcOrd="0" destOrd="0" presId="urn:microsoft.com/office/officeart/2005/8/layout/orgChart1"/>
    <dgm:cxn modelId="{E141AE2E-B167-41BF-A838-A9591960F3B2}" srcId="{155EFBEC-6BF5-4A88-B49D-3190FE987B78}" destId="{FEE2D632-C8BC-49FF-AC1E-CA8914D72347}" srcOrd="1" destOrd="0" parTransId="{FF4D666C-ADFC-44F7-B270-55DB83540308}" sibTransId="{30B87BFA-20CB-4E29-85AD-6C5DE48C0E67}"/>
    <dgm:cxn modelId="{722961D3-A61B-4154-ABEB-03534B9E69CA}" type="presOf" srcId="{FF4D666C-ADFC-44F7-B270-55DB83540308}" destId="{8924D7AB-9110-4C32-9595-DFB061F065D9}" srcOrd="0" destOrd="0" presId="urn:microsoft.com/office/officeart/2005/8/layout/orgChart1"/>
    <dgm:cxn modelId="{1209014A-905F-430E-9E32-F956E78C25D7}" type="presOf" srcId="{5EC6A8D5-C2F2-45DF-860D-6AF001E3983E}" destId="{EF7AD33A-84F0-4CE4-B292-181A69005AF6}" srcOrd="1" destOrd="0" presId="urn:microsoft.com/office/officeart/2005/8/layout/orgChart1"/>
    <dgm:cxn modelId="{B9968978-2348-4A52-894E-D8AD81E22A06}" type="presOf" srcId="{FEE2D632-C8BC-49FF-AC1E-CA8914D72347}" destId="{324EC6C0-F99F-4900-8074-C9C5EAE03AC6}" srcOrd="1" destOrd="0" presId="urn:microsoft.com/office/officeart/2005/8/layout/orgChart1"/>
    <dgm:cxn modelId="{C0F0C6AA-9251-4389-8251-F23510F3910B}" type="presOf" srcId="{FEE2D632-C8BC-49FF-AC1E-CA8914D72347}" destId="{3DE83B62-696E-454D-8E85-73EBAED7C867}" srcOrd="0" destOrd="0" presId="urn:microsoft.com/office/officeart/2005/8/layout/orgChart1"/>
    <dgm:cxn modelId="{6F8C0019-696D-45FB-ABCE-20A4DCAE3485}" srcId="{155EFBEC-6BF5-4A88-B49D-3190FE987B78}" destId="{14C7928D-21E9-480F-9810-0BC9BC8DA41A}" srcOrd="3" destOrd="0" parTransId="{915E690F-F42B-460B-B731-0DA671AB0FD5}" sibTransId="{E35AADE8-960A-4DC3-B7EF-2A6C647ACFB5}"/>
    <dgm:cxn modelId="{71105A2C-604A-4598-8723-CEA912F13CCE}" type="presOf" srcId="{F233C82E-84EE-49EA-9E04-649B3290FA95}" destId="{4B3F9651-E23B-4023-BF8A-A0A403A66C47}" srcOrd="0" destOrd="0" presId="urn:microsoft.com/office/officeart/2005/8/layout/orgChart1"/>
    <dgm:cxn modelId="{AD405D19-B22A-4281-9383-1EF05E19AAFC}" type="presOf" srcId="{155EFBEC-6BF5-4A88-B49D-3190FE987B78}" destId="{45DF6DAE-2AC6-4B2C-A825-75CC2125AEAC}" srcOrd="1" destOrd="0" presId="urn:microsoft.com/office/officeart/2005/8/layout/orgChart1"/>
    <dgm:cxn modelId="{03A4CC8A-58BD-4C36-8BC9-E25DED2D1AD1}" type="presParOf" srcId="{2DED3240-7358-4D12-ADBF-0143BC4E9316}" destId="{5F1097C0-5BE9-4089-89B8-96207CC8D07C}" srcOrd="0" destOrd="0" presId="urn:microsoft.com/office/officeart/2005/8/layout/orgChart1"/>
    <dgm:cxn modelId="{1A64674A-F04C-42FA-B4CE-EE4F0EC2D3FD}" type="presParOf" srcId="{5F1097C0-5BE9-4089-89B8-96207CC8D07C}" destId="{F47F4840-2C14-4E05-B349-5750756904A6}" srcOrd="0" destOrd="0" presId="urn:microsoft.com/office/officeart/2005/8/layout/orgChart1"/>
    <dgm:cxn modelId="{64CE359F-3A9E-47EE-B52D-0C512FC753B9}" type="presParOf" srcId="{F47F4840-2C14-4E05-B349-5750756904A6}" destId="{55C28E97-7265-4747-AF78-D1B1DC332B8A}" srcOrd="0" destOrd="0" presId="urn:microsoft.com/office/officeart/2005/8/layout/orgChart1"/>
    <dgm:cxn modelId="{EE643473-585B-40A1-A957-07D1C31847F9}" type="presParOf" srcId="{F47F4840-2C14-4E05-B349-5750756904A6}" destId="{45DF6DAE-2AC6-4B2C-A825-75CC2125AEAC}" srcOrd="1" destOrd="0" presId="urn:microsoft.com/office/officeart/2005/8/layout/orgChart1"/>
    <dgm:cxn modelId="{9C605516-29DF-4789-A784-EF637B29D891}" type="presParOf" srcId="{5F1097C0-5BE9-4089-89B8-96207CC8D07C}" destId="{2CAF1BED-38B0-4D94-952D-89299E128355}" srcOrd="1" destOrd="0" presId="urn:microsoft.com/office/officeart/2005/8/layout/orgChart1"/>
    <dgm:cxn modelId="{51F5659C-2722-44E6-837E-4B6E373699BD}" type="presParOf" srcId="{2CAF1BED-38B0-4D94-952D-89299E128355}" destId="{8924D7AB-9110-4C32-9595-DFB061F065D9}" srcOrd="0" destOrd="0" presId="urn:microsoft.com/office/officeart/2005/8/layout/orgChart1"/>
    <dgm:cxn modelId="{D53AD8C4-075C-4F70-86D7-52EC06BD2FAD}" type="presParOf" srcId="{2CAF1BED-38B0-4D94-952D-89299E128355}" destId="{55C1DA34-DAA9-456D-9C41-9A9734CF68CA}" srcOrd="1" destOrd="0" presId="urn:microsoft.com/office/officeart/2005/8/layout/orgChart1"/>
    <dgm:cxn modelId="{EE69D3B3-03AE-404B-B79D-09D0C3C4F8FC}" type="presParOf" srcId="{55C1DA34-DAA9-456D-9C41-9A9734CF68CA}" destId="{9A2BC3A5-B609-4AD5-8C43-E4CA7A9E8365}" srcOrd="0" destOrd="0" presId="urn:microsoft.com/office/officeart/2005/8/layout/orgChart1"/>
    <dgm:cxn modelId="{994FB29D-6DBC-474B-9ECB-65934A1AA7CE}" type="presParOf" srcId="{9A2BC3A5-B609-4AD5-8C43-E4CA7A9E8365}" destId="{3DE83B62-696E-454D-8E85-73EBAED7C867}" srcOrd="0" destOrd="0" presId="urn:microsoft.com/office/officeart/2005/8/layout/orgChart1"/>
    <dgm:cxn modelId="{42E83F70-DF6A-4818-9698-09BE1064194B}" type="presParOf" srcId="{9A2BC3A5-B609-4AD5-8C43-E4CA7A9E8365}" destId="{324EC6C0-F99F-4900-8074-C9C5EAE03AC6}" srcOrd="1" destOrd="0" presId="urn:microsoft.com/office/officeart/2005/8/layout/orgChart1"/>
    <dgm:cxn modelId="{3A66321E-4107-49C3-8097-90077EFBF215}" type="presParOf" srcId="{55C1DA34-DAA9-456D-9C41-9A9734CF68CA}" destId="{0D462319-7022-4C60-A281-65B0C809173F}" srcOrd="1" destOrd="0" presId="urn:microsoft.com/office/officeart/2005/8/layout/orgChart1"/>
    <dgm:cxn modelId="{E8A403B0-A463-4F5B-9A5F-8899DC8F5DCC}" type="presParOf" srcId="{55C1DA34-DAA9-456D-9C41-9A9734CF68CA}" destId="{38E2E89F-1C36-4D39-A34C-CED2731B1682}" srcOrd="2" destOrd="0" presId="urn:microsoft.com/office/officeart/2005/8/layout/orgChart1"/>
    <dgm:cxn modelId="{442BA7C8-9059-4D5B-B235-F5FA42B9E0F8}" type="presParOf" srcId="{2CAF1BED-38B0-4D94-952D-89299E128355}" destId="{721E6085-C6D5-4673-90F7-D9AF920FE218}" srcOrd="2" destOrd="0" presId="urn:microsoft.com/office/officeart/2005/8/layout/orgChart1"/>
    <dgm:cxn modelId="{357F631B-6467-40A9-9CEE-FAC5B030D6BC}" type="presParOf" srcId="{2CAF1BED-38B0-4D94-952D-89299E128355}" destId="{18273881-66FF-4514-A9DC-1E62B805C5B3}" srcOrd="3" destOrd="0" presId="urn:microsoft.com/office/officeart/2005/8/layout/orgChart1"/>
    <dgm:cxn modelId="{DFC0EA62-16BB-43C8-AD14-C947A767871E}" type="presParOf" srcId="{18273881-66FF-4514-A9DC-1E62B805C5B3}" destId="{AC978827-2577-4A9F-8B54-169213F7EEE2}" srcOrd="0" destOrd="0" presId="urn:microsoft.com/office/officeart/2005/8/layout/orgChart1"/>
    <dgm:cxn modelId="{80797045-3E10-4055-A139-C98473D6AC20}" type="presParOf" srcId="{AC978827-2577-4A9F-8B54-169213F7EEE2}" destId="{4FA9105C-1B60-48A8-8C47-34B8A7CC369C}" srcOrd="0" destOrd="0" presId="urn:microsoft.com/office/officeart/2005/8/layout/orgChart1"/>
    <dgm:cxn modelId="{6EACE22E-E085-4FF5-9E10-70A6FC90802D}" type="presParOf" srcId="{AC978827-2577-4A9F-8B54-169213F7EEE2}" destId="{4238ABDA-3C8F-49FF-9CFB-019976C7BD60}" srcOrd="1" destOrd="0" presId="urn:microsoft.com/office/officeart/2005/8/layout/orgChart1"/>
    <dgm:cxn modelId="{F1B9E645-29DD-481C-8EB7-E7819BD90851}" type="presParOf" srcId="{18273881-66FF-4514-A9DC-1E62B805C5B3}" destId="{6336035B-D6A9-4983-A8F3-F6A50A527BAE}" srcOrd="1" destOrd="0" presId="urn:microsoft.com/office/officeart/2005/8/layout/orgChart1"/>
    <dgm:cxn modelId="{8D4CC9F1-A379-4236-A3D2-7EFD7541EBE5}" type="presParOf" srcId="{18273881-66FF-4514-A9DC-1E62B805C5B3}" destId="{1344D9D4-133C-4879-9B1D-E3AB7A59BA73}" srcOrd="2" destOrd="0" presId="urn:microsoft.com/office/officeart/2005/8/layout/orgChart1"/>
    <dgm:cxn modelId="{22FF9A3E-6B37-4243-999C-7604CF4A4E14}" type="presParOf" srcId="{2CAF1BED-38B0-4D94-952D-89299E128355}" destId="{C91409FE-6AEB-4ED7-A511-BB1E8572EF23}" srcOrd="4" destOrd="0" presId="urn:microsoft.com/office/officeart/2005/8/layout/orgChart1"/>
    <dgm:cxn modelId="{E3D793EF-199F-4C57-8586-CCCEB7FC2DD9}" type="presParOf" srcId="{2CAF1BED-38B0-4D94-952D-89299E128355}" destId="{9FC1DDFB-27CD-4554-AA1B-6D18680D2933}" srcOrd="5" destOrd="0" presId="urn:microsoft.com/office/officeart/2005/8/layout/orgChart1"/>
    <dgm:cxn modelId="{145A6E2E-C17A-4FA3-9856-334631797CD1}" type="presParOf" srcId="{9FC1DDFB-27CD-4554-AA1B-6D18680D2933}" destId="{D790DD3F-166F-4877-9171-673A05926490}" srcOrd="0" destOrd="0" presId="urn:microsoft.com/office/officeart/2005/8/layout/orgChart1"/>
    <dgm:cxn modelId="{C3D0FB2C-AFD2-40B7-840B-821007C1BA0D}" type="presParOf" srcId="{D790DD3F-166F-4877-9171-673A05926490}" destId="{79FA1D55-F251-4F7B-8D8D-E861AA83B9FE}" srcOrd="0" destOrd="0" presId="urn:microsoft.com/office/officeart/2005/8/layout/orgChart1"/>
    <dgm:cxn modelId="{516E561F-FD4C-442A-8167-F1315892B982}" type="presParOf" srcId="{D790DD3F-166F-4877-9171-673A05926490}" destId="{ACC53AAD-83D8-4D6F-94CC-0032D197EFA1}" srcOrd="1" destOrd="0" presId="urn:microsoft.com/office/officeart/2005/8/layout/orgChart1"/>
    <dgm:cxn modelId="{3BF289D5-51B0-4BA4-BD82-113449F2389A}" type="presParOf" srcId="{9FC1DDFB-27CD-4554-AA1B-6D18680D2933}" destId="{749B6535-70D6-494B-9E11-4541BC669B16}" srcOrd="1" destOrd="0" presId="urn:microsoft.com/office/officeart/2005/8/layout/orgChart1"/>
    <dgm:cxn modelId="{8E56F14D-7E50-449C-8CD9-B43E60CD660F}" type="presParOf" srcId="{9FC1DDFB-27CD-4554-AA1B-6D18680D2933}" destId="{2DE17FAF-15C9-4ED5-AE92-685199235FC7}" srcOrd="2" destOrd="0" presId="urn:microsoft.com/office/officeart/2005/8/layout/orgChart1"/>
    <dgm:cxn modelId="{A34E613B-F080-4D52-A39F-41D586BAECB9}" type="presParOf" srcId="{2CAF1BED-38B0-4D94-952D-89299E128355}" destId="{C4B165F6-2184-4442-82AB-A439EA4353B3}" srcOrd="6" destOrd="0" presId="urn:microsoft.com/office/officeart/2005/8/layout/orgChart1"/>
    <dgm:cxn modelId="{D662BC64-1288-436B-8977-04E991B32A97}" type="presParOf" srcId="{2CAF1BED-38B0-4D94-952D-89299E128355}" destId="{9CD3F2FC-D0EE-428C-AAF7-C51ED6753162}" srcOrd="7" destOrd="0" presId="urn:microsoft.com/office/officeart/2005/8/layout/orgChart1"/>
    <dgm:cxn modelId="{1153B75D-9D5E-4589-B5A7-448BC04ED921}" type="presParOf" srcId="{9CD3F2FC-D0EE-428C-AAF7-C51ED6753162}" destId="{C2C7131C-929A-496D-A8A8-256C304251ED}" srcOrd="0" destOrd="0" presId="urn:microsoft.com/office/officeart/2005/8/layout/orgChart1"/>
    <dgm:cxn modelId="{66B440F9-0649-4CF6-9D86-3FB285C35D81}" type="presParOf" srcId="{C2C7131C-929A-496D-A8A8-256C304251ED}" destId="{9A6B993B-D5EE-4448-9F6E-BC168CBAE02B}" srcOrd="0" destOrd="0" presId="urn:microsoft.com/office/officeart/2005/8/layout/orgChart1"/>
    <dgm:cxn modelId="{3C26CA6B-61F5-4030-8C4A-4E855BCDA044}" type="presParOf" srcId="{C2C7131C-929A-496D-A8A8-256C304251ED}" destId="{6EBDF490-2C98-4E8D-B3CE-9EFD7D775D00}" srcOrd="1" destOrd="0" presId="urn:microsoft.com/office/officeart/2005/8/layout/orgChart1"/>
    <dgm:cxn modelId="{C0082F4D-49F6-4672-9127-772E4E6C6101}" type="presParOf" srcId="{9CD3F2FC-D0EE-428C-AAF7-C51ED6753162}" destId="{3E5385FD-D125-4F7E-84CC-B70443DCA5F4}" srcOrd="1" destOrd="0" presId="urn:microsoft.com/office/officeart/2005/8/layout/orgChart1"/>
    <dgm:cxn modelId="{46BEA1D2-F9E4-439A-92FA-CD0E97919C62}" type="presParOf" srcId="{9CD3F2FC-D0EE-428C-AAF7-C51ED6753162}" destId="{84DBF6F0-320A-4906-8BC1-EC8BCCFE34CC}" srcOrd="2" destOrd="0" presId="urn:microsoft.com/office/officeart/2005/8/layout/orgChart1"/>
    <dgm:cxn modelId="{87D3BB43-A5BF-4354-8360-92E1D386BB32}" type="presParOf" srcId="{5F1097C0-5BE9-4089-89B8-96207CC8D07C}" destId="{91FE88F1-98C0-430D-AAE5-67029665B5AF}" srcOrd="2" destOrd="0" presId="urn:microsoft.com/office/officeart/2005/8/layout/orgChart1"/>
    <dgm:cxn modelId="{AEEC6442-4BF0-47FD-985D-9BD884EC922D}" type="presParOf" srcId="{91FE88F1-98C0-430D-AAE5-67029665B5AF}" destId="{E5423047-044B-4A21-986D-94119B6BA28E}" srcOrd="0" destOrd="0" presId="urn:microsoft.com/office/officeart/2005/8/layout/orgChart1"/>
    <dgm:cxn modelId="{0490BFB6-F35B-44A0-9742-A3B88FFAF95A}" type="presParOf" srcId="{91FE88F1-98C0-430D-AAE5-67029665B5AF}" destId="{98932256-563B-4FDD-AE90-65FFAC468C82}" srcOrd="1" destOrd="0" presId="urn:microsoft.com/office/officeart/2005/8/layout/orgChart1"/>
    <dgm:cxn modelId="{7A1DB3A5-4300-4E63-852C-0B3BC92129B3}" type="presParOf" srcId="{98932256-563B-4FDD-AE90-65FFAC468C82}" destId="{74A71B82-E847-42CC-A649-93989A00790C}" srcOrd="0" destOrd="0" presId="urn:microsoft.com/office/officeart/2005/8/layout/orgChart1"/>
    <dgm:cxn modelId="{06130A51-C9E3-4C31-945A-B25BAE6DFF02}" type="presParOf" srcId="{74A71B82-E847-42CC-A649-93989A00790C}" destId="{8B45B156-036F-4BF0-988C-57F848FFE7DF}" srcOrd="0" destOrd="0" presId="urn:microsoft.com/office/officeart/2005/8/layout/orgChart1"/>
    <dgm:cxn modelId="{5184871D-879B-4CF7-B69D-A5E4602A51AD}" type="presParOf" srcId="{74A71B82-E847-42CC-A649-93989A00790C}" destId="{DEE3DF7C-7077-4B91-9BAB-991D3053BB29}" srcOrd="1" destOrd="0" presId="urn:microsoft.com/office/officeart/2005/8/layout/orgChart1"/>
    <dgm:cxn modelId="{42144133-77D6-48AF-94DE-63D471B5F3F7}" type="presParOf" srcId="{98932256-563B-4FDD-AE90-65FFAC468C82}" destId="{775285A1-D193-4E17-90C7-9EEB9B163AA5}" srcOrd="1" destOrd="0" presId="urn:microsoft.com/office/officeart/2005/8/layout/orgChart1"/>
    <dgm:cxn modelId="{104ECF6D-5CEE-4CDB-B41A-1A2763055CAB}" type="presParOf" srcId="{98932256-563B-4FDD-AE90-65FFAC468C82}" destId="{F92C3D9B-DAE1-4E95-97EE-CF9432957351}" srcOrd="2" destOrd="0" presId="urn:microsoft.com/office/officeart/2005/8/layout/orgChart1"/>
    <dgm:cxn modelId="{A14F4DB0-9B72-4042-91F1-34D7BA7F4B15}" type="presParOf" srcId="{91FE88F1-98C0-430D-AAE5-67029665B5AF}" destId="{4B3F9651-E23B-4023-BF8A-A0A403A66C47}" srcOrd="2" destOrd="0" presId="urn:microsoft.com/office/officeart/2005/8/layout/orgChart1"/>
    <dgm:cxn modelId="{590689A8-0FC5-4108-A8C1-7A9EC93CC1F4}" type="presParOf" srcId="{91FE88F1-98C0-430D-AAE5-67029665B5AF}" destId="{327E41E6-06BC-4E72-AFE6-10DCDBBA7B2C}" srcOrd="3" destOrd="0" presId="urn:microsoft.com/office/officeart/2005/8/layout/orgChart1"/>
    <dgm:cxn modelId="{753657B9-096C-429D-97BA-C90A2A7EC970}" type="presParOf" srcId="{327E41E6-06BC-4E72-AFE6-10DCDBBA7B2C}" destId="{457C9D91-4FC3-4C31-8770-554B78A15DC1}" srcOrd="0" destOrd="0" presId="urn:microsoft.com/office/officeart/2005/8/layout/orgChart1"/>
    <dgm:cxn modelId="{3A3F3824-F202-4911-8A05-CDD975C12520}" type="presParOf" srcId="{457C9D91-4FC3-4C31-8770-554B78A15DC1}" destId="{B55BF3FD-66F9-404A-B67E-37782A70E9A1}" srcOrd="0" destOrd="0" presId="urn:microsoft.com/office/officeart/2005/8/layout/orgChart1"/>
    <dgm:cxn modelId="{EAFE80B2-51FD-4C4E-B7BD-5F6BB390FE3C}" type="presParOf" srcId="{457C9D91-4FC3-4C31-8770-554B78A15DC1}" destId="{EF7AD33A-84F0-4CE4-B292-181A69005AF6}" srcOrd="1" destOrd="0" presId="urn:microsoft.com/office/officeart/2005/8/layout/orgChart1"/>
    <dgm:cxn modelId="{6CD87D0F-CC53-40C6-BBAB-2CDCB30BA2EE}" type="presParOf" srcId="{327E41E6-06BC-4E72-AFE6-10DCDBBA7B2C}" destId="{91914259-6164-4427-8AB3-7024171B462E}" srcOrd="1" destOrd="0" presId="urn:microsoft.com/office/officeart/2005/8/layout/orgChart1"/>
    <dgm:cxn modelId="{694E603F-17E1-4C58-8559-B6CA3CF0BAFD}" type="presParOf" srcId="{327E41E6-06BC-4E72-AFE6-10DCDBBA7B2C}" destId="{710F8A0F-A023-487D-A3B5-115A2AF6367D}" srcOrd="2" destOrd="0" presId="urn:microsoft.com/office/officeart/2005/8/layout/orgChart1"/>
  </dgm:cxnLst>
  <dgm:bg/>
  <dgm:whole>
    <a:ln>
      <a:solidFill>
        <a:schemeClr val="accent6">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40CCEC-3795-4FE9-9136-5ABB8E6658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A7CCBA0C-E28F-4567-8AF2-2809681FF715}">
      <dgm:prSet phldrT="[Text]" custT="1"/>
      <dgm:spPr>
        <a:solidFill>
          <a:schemeClr val="accent6">
            <a:lumMod val="20000"/>
            <a:lumOff val="80000"/>
          </a:schemeClr>
        </a:solidFill>
        <a:ln>
          <a:solidFill>
            <a:schemeClr val="accent6">
              <a:lumMod val="20000"/>
              <a:lumOff val="80000"/>
            </a:schemeClr>
          </a:solidFill>
        </a:ln>
      </dgm:spPr>
      <dgm:t>
        <a:bodyPr/>
        <a:lstStyle/>
        <a:p>
          <a:r>
            <a:rPr lang="de-DE" sz="1400" dirty="0" smtClean="0">
              <a:solidFill>
                <a:schemeClr val="tx1"/>
              </a:solidFill>
            </a:rPr>
            <a:t>Regis-trieren</a:t>
          </a:r>
          <a:endParaRPr lang="de-DE" sz="1400" dirty="0">
            <a:solidFill>
              <a:schemeClr val="tx1"/>
            </a:solidFill>
          </a:endParaRPr>
        </a:p>
      </dgm:t>
    </dgm:pt>
    <dgm:pt modelId="{A459BA71-EA85-4DCF-A4DA-5EE94DAB0C5C}" type="parTrans" cxnId="{F62CD425-51AB-4BF5-862F-65AFBED443CA}">
      <dgm:prSet/>
      <dgm:spPr/>
      <dgm:t>
        <a:bodyPr/>
        <a:lstStyle/>
        <a:p>
          <a:endParaRPr lang="de-DE"/>
        </a:p>
      </dgm:t>
    </dgm:pt>
    <dgm:pt modelId="{06DE48DF-4618-4027-BCC4-4EA0D8F8FCD8}" type="sibTrans" cxnId="{F62CD425-51AB-4BF5-862F-65AFBED443CA}">
      <dgm:prSet/>
      <dgm:spPr/>
      <dgm:t>
        <a:bodyPr/>
        <a:lstStyle/>
        <a:p>
          <a:endParaRPr lang="de-DE"/>
        </a:p>
      </dgm:t>
    </dgm:pt>
    <dgm:pt modelId="{75CD6066-473B-4D45-B37E-6D806687559A}">
      <dgm:prSet phldrT="[Text]" custT="1"/>
      <dgm:spPr>
        <a:ln>
          <a:solidFill>
            <a:schemeClr val="accent6">
              <a:lumMod val="20000"/>
              <a:lumOff val="80000"/>
            </a:schemeClr>
          </a:solidFill>
        </a:ln>
      </dgm:spPr>
      <dgm:t>
        <a:bodyPr/>
        <a:lstStyle/>
        <a:p>
          <a:r>
            <a:rPr lang="de-DE" sz="1800" dirty="0" smtClean="0"/>
            <a:t>Registrierung nach Artikel (=Einzelaufzeichnung)</a:t>
          </a:r>
          <a:endParaRPr lang="de-DE" sz="1800" dirty="0"/>
        </a:p>
      </dgm:t>
    </dgm:pt>
    <dgm:pt modelId="{60A5C01E-2D3A-4D4F-858B-D2FC1F529564}" type="parTrans" cxnId="{1B626007-2390-4F6E-A2ED-E73E150F464B}">
      <dgm:prSet/>
      <dgm:spPr/>
      <dgm:t>
        <a:bodyPr/>
        <a:lstStyle/>
        <a:p>
          <a:endParaRPr lang="de-DE"/>
        </a:p>
      </dgm:t>
    </dgm:pt>
    <dgm:pt modelId="{B59AF053-130F-4539-A4AA-0CBD7667B8BC}" type="sibTrans" cxnId="{1B626007-2390-4F6E-A2ED-E73E150F464B}">
      <dgm:prSet/>
      <dgm:spPr/>
      <dgm:t>
        <a:bodyPr/>
        <a:lstStyle/>
        <a:p>
          <a:endParaRPr lang="de-DE"/>
        </a:p>
      </dgm:t>
    </dgm:pt>
    <dgm:pt modelId="{7935CA7F-4A68-49AC-8815-B99DD7BCD59D}">
      <dgm:prSet phldrT="[Text]" custT="1"/>
      <dgm:spPr>
        <a:ln>
          <a:solidFill>
            <a:schemeClr val="accent6">
              <a:lumMod val="20000"/>
              <a:lumOff val="80000"/>
            </a:schemeClr>
          </a:solidFill>
        </a:ln>
      </dgm:spPr>
      <dgm:t>
        <a:bodyPr/>
        <a:lstStyle/>
        <a:p>
          <a:r>
            <a:rPr lang="de-DE" sz="1800" dirty="0" smtClean="0"/>
            <a:t>Registrierung nach Warengruppen (Ausnahme)</a:t>
          </a:r>
          <a:endParaRPr lang="de-DE" sz="1800" dirty="0"/>
        </a:p>
      </dgm:t>
    </dgm:pt>
    <dgm:pt modelId="{509E53CD-D9E4-484D-99B7-4BF15D889464}" type="parTrans" cxnId="{EBF3E0AA-9C2D-4780-BF89-1F2E2898EC8F}">
      <dgm:prSet/>
      <dgm:spPr/>
      <dgm:t>
        <a:bodyPr/>
        <a:lstStyle/>
        <a:p>
          <a:endParaRPr lang="de-DE"/>
        </a:p>
      </dgm:t>
    </dgm:pt>
    <dgm:pt modelId="{8BEDD52B-CC78-441F-9FB2-EA2CA20C0FB9}" type="sibTrans" cxnId="{EBF3E0AA-9C2D-4780-BF89-1F2E2898EC8F}">
      <dgm:prSet/>
      <dgm:spPr/>
      <dgm:t>
        <a:bodyPr/>
        <a:lstStyle/>
        <a:p>
          <a:endParaRPr lang="de-DE"/>
        </a:p>
      </dgm:t>
    </dgm:pt>
    <dgm:pt modelId="{C0565A09-6F6E-4B49-9485-0F45319FC8F1}">
      <dgm:prSet phldrT="[Text]" custT="1"/>
      <dgm:spPr>
        <a:solidFill>
          <a:schemeClr val="accent6">
            <a:lumMod val="20000"/>
            <a:lumOff val="80000"/>
          </a:schemeClr>
        </a:solidFill>
        <a:ln>
          <a:solidFill>
            <a:schemeClr val="accent6">
              <a:lumMod val="20000"/>
              <a:lumOff val="80000"/>
            </a:schemeClr>
          </a:solidFill>
        </a:ln>
      </dgm:spPr>
      <dgm:t>
        <a:bodyPr/>
        <a:lstStyle/>
        <a:p>
          <a:r>
            <a:rPr lang="de-DE" sz="1400" dirty="0" smtClean="0">
              <a:solidFill>
                <a:schemeClr val="tx1"/>
              </a:solidFill>
            </a:rPr>
            <a:t>Kassieren</a:t>
          </a:r>
          <a:endParaRPr lang="de-DE" sz="1400" dirty="0">
            <a:solidFill>
              <a:schemeClr val="tx1"/>
            </a:solidFill>
          </a:endParaRPr>
        </a:p>
      </dgm:t>
    </dgm:pt>
    <dgm:pt modelId="{3BB1CDF5-2A7B-420F-AED5-2EBEC918290C}" type="parTrans" cxnId="{7C27861D-661D-451D-ADC8-8F9668640019}">
      <dgm:prSet/>
      <dgm:spPr/>
      <dgm:t>
        <a:bodyPr/>
        <a:lstStyle/>
        <a:p>
          <a:endParaRPr lang="de-DE"/>
        </a:p>
      </dgm:t>
    </dgm:pt>
    <dgm:pt modelId="{D0C1C18C-198B-434B-B25C-298BEEAD602B}" type="sibTrans" cxnId="{7C27861D-661D-451D-ADC8-8F9668640019}">
      <dgm:prSet/>
      <dgm:spPr/>
      <dgm:t>
        <a:bodyPr/>
        <a:lstStyle/>
        <a:p>
          <a:endParaRPr lang="de-DE"/>
        </a:p>
      </dgm:t>
    </dgm:pt>
    <dgm:pt modelId="{9268AB27-D2BB-4E03-8055-56A3C114D29F}">
      <dgm:prSet phldrT="[Text]" custT="1"/>
      <dgm:spPr>
        <a:ln>
          <a:solidFill>
            <a:schemeClr val="accent6">
              <a:lumMod val="20000"/>
              <a:lumOff val="80000"/>
            </a:schemeClr>
          </a:solidFill>
        </a:ln>
      </dgm:spPr>
      <dgm:t>
        <a:bodyPr/>
        <a:lstStyle/>
        <a:p>
          <a:r>
            <a:rPr lang="de-DE" sz="1800" dirty="0" smtClean="0"/>
            <a:t>Ermittlung des Zahlbetrags</a:t>
          </a:r>
          <a:endParaRPr lang="de-DE" sz="1800" dirty="0"/>
        </a:p>
      </dgm:t>
    </dgm:pt>
    <dgm:pt modelId="{56A384CE-1B88-49BD-8163-66AEFF286AF4}" type="parTrans" cxnId="{630172F1-23F3-45DF-A331-35ED5CB53F37}">
      <dgm:prSet/>
      <dgm:spPr/>
      <dgm:t>
        <a:bodyPr/>
        <a:lstStyle/>
        <a:p>
          <a:endParaRPr lang="de-DE"/>
        </a:p>
      </dgm:t>
    </dgm:pt>
    <dgm:pt modelId="{BFD9DDA2-B2AA-4078-BBB3-57BEF1E9D021}" type="sibTrans" cxnId="{630172F1-23F3-45DF-A331-35ED5CB53F37}">
      <dgm:prSet/>
      <dgm:spPr/>
      <dgm:t>
        <a:bodyPr/>
        <a:lstStyle/>
        <a:p>
          <a:endParaRPr lang="de-DE"/>
        </a:p>
      </dgm:t>
    </dgm:pt>
    <dgm:pt modelId="{543BF063-9BF3-4715-92C2-B4EEA69235CA}">
      <dgm:prSet phldrT="[Text]" custT="1"/>
      <dgm:spPr>
        <a:ln>
          <a:solidFill>
            <a:schemeClr val="accent6">
              <a:lumMod val="20000"/>
              <a:lumOff val="80000"/>
            </a:schemeClr>
          </a:solidFill>
        </a:ln>
      </dgm:spPr>
      <dgm:t>
        <a:bodyPr/>
        <a:lstStyle/>
        <a:p>
          <a:r>
            <a:rPr lang="de-DE" sz="1800" dirty="0" smtClean="0"/>
            <a:t>Speicherung des Zahlungsvorgangs im elektronischen Aufzeichnungssystem</a:t>
          </a:r>
          <a:endParaRPr lang="de-DE" sz="1800" dirty="0"/>
        </a:p>
      </dgm:t>
    </dgm:pt>
    <dgm:pt modelId="{A5FCEE81-7559-4555-B8F5-68AB4C1C4DAC}" type="parTrans" cxnId="{97ED9A27-5343-4D15-9791-48B3E93646D0}">
      <dgm:prSet/>
      <dgm:spPr/>
      <dgm:t>
        <a:bodyPr/>
        <a:lstStyle/>
        <a:p>
          <a:endParaRPr lang="de-DE"/>
        </a:p>
      </dgm:t>
    </dgm:pt>
    <dgm:pt modelId="{17996118-C5EC-43DC-936E-7F7F66A6C6A6}" type="sibTrans" cxnId="{97ED9A27-5343-4D15-9791-48B3E93646D0}">
      <dgm:prSet/>
      <dgm:spPr/>
      <dgm:t>
        <a:bodyPr/>
        <a:lstStyle/>
        <a:p>
          <a:endParaRPr lang="de-DE"/>
        </a:p>
      </dgm:t>
    </dgm:pt>
    <dgm:pt modelId="{560C78B0-BFDA-4984-8F21-6EF7FF09304B}">
      <dgm:prSet phldrT="[Text]" custT="1"/>
      <dgm:spPr>
        <a:solidFill>
          <a:schemeClr val="accent6">
            <a:lumMod val="20000"/>
            <a:lumOff val="80000"/>
          </a:schemeClr>
        </a:solidFill>
        <a:ln>
          <a:solidFill>
            <a:schemeClr val="accent6">
              <a:lumMod val="20000"/>
              <a:lumOff val="80000"/>
            </a:schemeClr>
          </a:solidFill>
        </a:ln>
      </dgm:spPr>
      <dgm:t>
        <a:bodyPr/>
        <a:lstStyle/>
        <a:p>
          <a:r>
            <a:rPr lang="de-DE" sz="1400" dirty="0" smtClean="0">
              <a:solidFill>
                <a:schemeClr val="tx1"/>
              </a:solidFill>
            </a:rPr>
            <a:t>Berichts-abrufe</a:t>
          </a:r>
          <a:endParaRPr lang="de-DE" sz="1400" dirty="0">
            <a:solidFill>
              <a:schemeClr val="tx1"/>
            </a:solidFill>
          </a:endParaRPr>
        </a:p>
      </dgm:t>
    </dgm:pt>
    <dgm:pt modelId="{A8424F5A-3C39-4867-BBB3-4F3031FCF9B6}" type="parTrans" cxnId="{DB7A1C70-AB93-4674-8814-81FAB1D2B0BC}">
      <dgm:prSet/>
      <dgm:spPr/>
      <dgm:t>
        <a:bodyPr/>
        <a:lstStyle/>
        <a:p>
          <a:endParaRPr lang="de-DE"/>
        </a:p>
      </dgm:t>
    </dgm:pt>
    <dgm:pt modelId="{652288B7-4DC3-41D3-BAE3-5B278CF6FCC6}" type="sibTrans" cxnId="{DB7A1C70-AB93-4674-8814-81FAB1D2B0BC}">
      <dgm:prSet/>
      <dgm:spPr/>
      <dgm:t>
        <a:bodyPr/>
        <a:lstStyle/>
        <a:p>
          <a:endParaRPr lang="de-DE"/>
        </a:p>
      </dgm:t>
    </dgm:pt>
    <dgm:pt modelId="{E74B67B4-D1C3-465B-A0A7-926D57EF8E7F}">
      <dgm:prSet phldrT="[Text]" custT="1"/>
      <dgm:spPr>
        <a:ln>
          <a:solidFill>
            <a:schemeClr val="accent6">
              <a:lumMod val="20000"/>
              <a:lumOff val="80000"/>
            </a:schemeClr>
          </a:solidFill>
        </a:ln>
      </dgm:spPr>
      <dgm:t>
        <a:bodyPr/>
        <a:lstStyle/>
        <a:p>
          <a:r>
            <a:rPr lang="de-DE" sz="1800" dirty="0" smtClean="0"/>
            <a:t>Tagesberichte als Buchungsgrundlage für den Steuerberater</a:t>
          </a:r>
          <a:endParaRPr lang="de-DE" sz="1800" dirty="0"/>
        </a:p>
      </dgm:t>
    </dgm:pt>
    <dgm:pt modelId="{F4117645-FA57-4B70-A898-F9FBD69D60DB}" type="parTrans" cxnId="{D218D46C-97ED-4E3B-8445-40F49544B6B0}">
      <dgm:prSet/>
      <dgm:spPr/>
      <dgm:t>
        <a:bodyPr/>
        <a:lstStyle/>
        <a:p>
          <a:endParaRPr lang="de-DE"/>
        </a:p>
      </dgm:t>
    </dgm:pt>
    <dgm:pt modelId="{1EAC82F2-8715-430F-AAC1-C023865E9859}" type="sibTrans" cxnId="{D218D46C-97ED-4E3B-8445-40F49544B6B0}">
      <dgm:prSet/>
      <dgm:spPr/>
      <dgm:t>
        <a:bodyPr/>
        <a:lstStyle/>
        <a:p>
          <a:endParaRPr lang="de-DE"/>
        </a:p>
      </dgm:t>
    </dgm:pt>
    <dgm:pt modelId="{8B7872A3-E2E2-4114-AD5D-3024DE62A28F}">
      <dgm:prSet phldrT="[Text]" custT="1"/>
      <dgm:spPr>
        <a:ln>
          <a:solidFill>
            <a:schemeClr val="accent6">
              <a:lumMod val="20000"/>
              <a:lumOff val="80000"/>
            </a:schemeClr>
          </a:solidFill>
        </a:ln>
      </dgm:spPr>
      <dgm:t>
        <a:bodyPr/>
        <a:lstStyle/>
        <a:p>
          <a:r>
            <a:rPr lang="de-DE" sz="1800" dirty="0" smtClean="0"/>
            <a:t>sonstige Berichte für betriebswirtschaftliche Auswertungen</a:t>
          </a:r>
          <a:endParaRPr lang="de-DE" sz="1800" dirty="0"/>
        </a:p>
      </dgm:t>
    </dgm:pt>
    <dgm:pt modelId="{98FC95BE-D132-4748-A1D1-583706301AAF}" type="parTrans" cxnId="{34BCD5D8-3EE2-437F-A98C-AA71B2C537F5}">
      <dgm:prSet/>
      <dgm:spPr/>
      <dgm:t>
        <a:bodyPr/>
        <a:lstStyle/>
        <a:p>
          <a:endParaRPr lang="de-DE"/>
        </a:p>
      </dgm:t>
    </dgm:pt>
    <dgm:pt modelId="{58F32ACC-EFD8-45E2-8DD5-AC4C6E9852B3}" type="sibTrans" cxnId="{34BCD5D8-3EE2-437F-A98C-AA71B2C537F5}">
      <dgm:prSet/>
      <dgm:spPr/>
      <dgm:t>
        <a:bodyPr/>
        <a:lstStyle/>
        <a:p>
          <a:endParaRPr lang="de-DE"/>
        </a:p>
      </dgm:t>
    </dgm:pt>
    <dgm:pt modelId="{6C002EF0-B3E1-4AB8-92FE-C8D574DA1A26}">
      <dgm:prSet custT="1"/>
      <dgm:spPr>
        <a:solidFill>
          <a:schemeClr val="accent6">
            <a:lumMod val="20000"/>
            <a:lumOff val="80000"/>
          </a:schemeClr>
        </a:solidFill>
        <a:ln>
          <a:solidFill>
            <a:schemeClr val="accent6">
              <a:lumMod val="20000"/>
              <a:lumOff val="80000"/>
            </a:schemeClr>
          </a:solidFill>
        </a:ln>
      </dgm:spPr>
      <dgm:t>
        <a:bodyPr/>
        <a:lstStyle/>
        <a:p>
          <a:r>
            <a:rPr lang="de-DE" sz="1400" dirty="0" smtClean="0">
              <a:solidFill>
                <a:schemeClr val="tx1"/>
              </a:solidFill>
            </a:rPr>
            <a:t>Taxonomie</a:t>
          </a:r>
          <a:endParaRPr lang="de-DE" sz="1400" dirty="0">
            <a:solidFill>
              <a:schemeClr val="tx1"/>
            </a:solidFill>
          </a:endParaRPr>
        </a:p>
      </dgm:t>
    </dgm:pt>
    <dgm:pt modelId="{199DD31A-FF5F-4572-B13E-494F6F9F5949}" type="parTrans" cxnId="{B02B594C-7828-4B6D-9F92-31196B354B80}">
      <dgm:prSet/>
      <dgm:spPr/>
      <dgm:t>
        <a:bodyPr/>
        <a:lstStyle/>
        <a:p>
          <a:endParaRPr lang="de-DE"/>
        </a:p>
      </dgm:t>
    </dgm:pt>
    <dgm:pt modelId="{5E9B515A-14F6-425A-99B4-E36E8EDFC259}" type="sibTrans" cxnId="{B02B594C-7828-4B6D-9F92-31196B354B80}">
      <dgm:prSet/>
      <dgm:spPr/>
      <dgm:t>
        <a:bodyPr/>
        <a:lstStyle/>
        <a:p>
          <a:endParaRPr lang="de-DE"/>
        </a:p>
      </dgm:t>
    </dgm:pt>
    <dgm:pt modelId="{4987D70E-C13F-4B9C-9AAD-4E67161BBC7A}">
      <dgm:prSet phldrT="[Text]" custT="1"/>
      <dgm:spPr>
        <a:ln>
          <a:solidFill>
            <a:schemeClr val="accent6">
              <a:lumMod val="20000"/>
              <a:lumOff val="80000"/>
            </a:schemeClr>
          </a:solidFill>
        </a:ln>
      </dgm:spPr>
      <dgm:t>
        <a:bodyPr/>
        <a:lstStyle/>
        <a:p>
          <a:r>
            <a:rPr lang="de-DE" sz="1800" dirty="0" smtClean="0"/>
            <a:t>Speicherung der Umsatzdaten im elektronischen Aufzeichnungssystem</a:t>
          </a:r>
          <a:endParaRPr lang="de-DE" sz="1800" dirty="0"/>
        </a:p>
      </dgm:t>
    </dgm:pt>
    <dgm:pt modelId="{A739F14A-B25D-42F7-B4BB-66421090FF30}" type="parTrans" cxnId="{562893B9-BC67-4B1A-87B7-1B8496CCA2F5}">
      <dgm:prSet/>
      <dgm:spPr/>
      <dgm:t>
        <a:bodyPr/>
        <a:lstStyle/>
        <a:p>
          <a:endParaRPr lang="de-DE"/>
        </a:p>
      </dgm:t>
    </dgm:pt>
    <dgm:pt modelId="{CE4D0CDE-746B-4D79-94B5-AD8C19A6C1CF}" type="sibTrans" cxnId="{562893B9-BC67-4B1A-87B7-1B8496CCA2F5}">
      <dgm:prSet/>
      <dgm:spPr/>
      <dgm:t>
        <a:bodyPr/>
        <a:lstStyle/>
        <a:p>
          <a:endParaRPr lang="de-DE"/>
        </a:p>
      </dgm:t>
    </dgm:pt>
    <dgm:pt modelId="{A9DD339E-C807-4DAA-AADD-0BF7BF67DCB5}">
      <dgm:prSet phldrT="[Text]" custT="1"/>
      <dgm:spPr>
        <a:ln>
          <a:solidFill>
            <a:schemeClr val="accent6">
              <a:lumMod val="20000"/>
              <a:lumOff val="80000"/>
            </a:schemeClr>
          </a:solidFill>
        </a:ln>
      </dgm:spPr>
      <dgm:t>
        <a:bodyPr/>
        <a:lstStyle/>
        <a:p>
          <a:r>
            <a:rPr lang="de-DE" sz="1800" dirty="0" smtClean="0"/>
            <a:t>Erfassung des Zahlungswegs</a:t>
          </a:r>
          <a:endParaRPr lang="de-DE" sz="1800" dirty="0"/>
        </a:p>
      </dgm:t>
    </dgm:pt>
    <dgm:pt modelId="{C427ACCB-E938-4520-900F-414EE9BA9A1F}" type="parTrans" cxnId="{E592573F-CDC3-49E3-994D-EAAD26394727}">
      <dgm:prSet/>
      <dgm:spPr/>
      <dgm:t>
        <a:bodyPr/>
        <a:lstStyle/>
        <a:p>
          <a:endParaRPr lang="de-DE"/>
        </a:p>
      </dgm:t>
    </dgm:pt>
    <dgm:pt modelId="{A65536C8-1882-4957-8F2E-343760137037}" type="sibTrans" cxnId="{E592573F-CDC3-49E3-994D-EAAD26394727}">
      <dgm:prSet/>
      <dgm:spPr/>
      <dgm:t>
        <a:bodyPr/>
        <a:lstStyle/>
        <a:p>
          <a:endParaRPr lang="de-DE"/>
        </a:p>
      </dgm:t>
    </dgm:pt>
    <dgm:pt modelId="{36631AC9-5C41-4B0C-9CFE-BD6CD200C742}">
      <dgm:prSet phldrT="[Text]" custT="1"/>
      <dgm:spPr>
        <a:ln>
          <a:solidFill>
            <a:schemeClr val="accent6">
              <a:lumMod val="20000"/>
              <a:lumOff val="80000"/>
            </a:schemeClr>
          </a:solidFill>
        </a:ln>
      </dgm:spPr>
      <dgm:t>
        <a:bodyPr/>
        <a:lstStyle/>
        <a:p>
          <a:r>
            <a:rPr lang="de-DE" sz="1800" dirty="0" smtClean="0"/>
            <a:t>Monatsbericht zu Kontrollzwecken</a:t>
          </a:r>
          <a:endParaRPr lang="de-DE" sz="1800" dirty="0"/>
        </a:p>
      </dgm:t>
    </dgm:pt>
    <dgm:pt modelId="{7270346A-8C75-44F9-8CD0-96958C659F34}" type="parTrans" cxnId="{864C3030-2E26-422D-9980-DBD038508FF8}">
      <dgm:prSet/>
      <dgm:spPr/>
      <dgm:t>
        <a:bodyPr/>
        <a:lstStyle/>
        <a:p>
          <a:endParaRPr lang="de-DE"/>
        </a:p>
      </dgm:t>
    </dgm:pt>
    <dgm:pt modelId="{1E75CF13-359D-46A3-A554-93B4430B2492}" type="sibTrans" cxnId="{864C3030-2E26-422D-9980-DBD038508FF8}">
      <dgm:prSet/>
      <dgm:spPr/>
      <dgm:t>
        <a:bodyPr/>
        <a:lstStyle/>
        <a:p>
          <a:endParaRPr lang="de-DE"/>
        </a:p>
      </dgm:t>
    </dgm:pt>
    <dgm:pt modelId="{9F387813-4C68-45A0-B64C-B3E7487C3BB7}">
      <dgm:prSet custT="1"/>
      <dgm:spPr>
        <a:ln>
          <a:solidFill>
            <a:schemeClr val="accent6">
              <a:lumMod val="20000"/>
              <a:lumOff val="80000"/>
            </a:schemeClr>
          </a:solidFill>
        </a:ln>
      </dgm:spPr>
      <dgm:t>
        <a:bodyPr/>
        <a:lstStyle/>
        <a:p>
          <a:r>
            <a:rPr lang="de-DE" sz="1800" dirty="0" smtClean="0"/>
            <a:t>automatische Übergabe der Kasseneinzeldaten an die Buchhaltungsprogramme, z.B. </a:t>
          </a:r>
          <a:r>
            <a:rPr lang="de-DE" sz="1800" dirty="0" err="1" smtClean="0"/>
            <a:t>Datev</a:t>
          </a:r>
          <a:r>
            <a:rPr lang="de-DE" sz="1800" dirty="0" smtClean="0"/>
            <a:t>, etc.</a:t>
          </a:r>
          <a:endParaRPr lang="de-DE" sz="1800" dirty="0"/>
        </a:p>
      </dgm:t>
    </dgm:pt>
    <dgm:pt modelId="{477F22B4-4155-4740-94CB-80B58EAAF95F}" type="parTrans" cxnId="{D9D6F03C-21D2-4284-A47F-4D22AA7501E7}">
      <dgm:prSet/>
      <dgm:spPr/>
      <dgm:t>
        <a:bodyPr/>
        <a:lstStyle/>
        <a:p>
          <a:endParaRPr lang="de-DE"/>
        </a:p>
      </dgm:t>
    </dgm:pt>
    <dgm:pt modelId="{2FDB0279-AB71-4701-AA84-005345432C39}" type="sibTrans" cxnId="{D9D6F03C-21D2-4284-A47F-4D22AA7501E7}">
      <dgm:prSet/>
      <dgm:spPr/>
      <dgm:t>
        <a:bodyPr/>
        <a:lstStyle/>
        <a:p>
          <a:endParaRPr lang="de-DE"/>
        </a:p>
      </dgm:t>
    </dgm:pt>
    <dgm:pt modelId="{BDB4F807-B6CD-4FEA-9774-DF74DCD9C957}" type="pres">
      <dgm:prSet presAssocID="{2E40CCEC-3795-4FE9-9136-5ABB8E665837}" presName="linearFlow" presStyleCnt="0">
        <dgm:presLayoutVars>
          <dgm:dir/>
          <dgm:animLvl val="lvl"/>
          <dgm:resizeHandles val="exact"/>
        </dgm:presLayoutVars>
      </dgm:prSet>
      <dgm:spPr/>
      <dgm:t>
        <a:bodyPr/>
        <a:lstStyle/>
        <a:p>
          <a:endParaRPr lang="de-DE"/>
        </a:p>
      </dgm:t>
    </dgm:pt>
    <dgm:pt modelId="{E7C50AA1-9F6F-4201-A505-13535C27ADE8}" type="pres">
      <dgm:prSet presAssocID="{A7CCBA0C-E28F-4567-8AF2-2809681FF715}" presName="composite" presStyleCnt="0"/>
      <dgm:spPr/>
    </dgm:pt>
    <dgm:pt modelId="{6F358709-09F8-4E5E-9C23-B8DD1D67A425}" type="pres">
      <dgm:prSet presAssocID="{A7CCBA0C-E28F-4567-8AF2-2809681FF715}" presName="parentText" presStyleLbl="alignNode1" presStyleIdx="0" presStyleCnt="4">
        <dgm:presLayoutVars>
          <dgm:chMax val="1"/>
          <dgm:bulletEnabled val="1"/>
        </dgm:presLayoutVars>
      </dgm:prSet>
      <dgm:spPr/>
      <dgm:t>
        <a:bodyPr/>
        <a:lstStyle/>
        <a:p>
          <a:endParaRPr lang="de-DE"/>
        </a:p>
      </dgm:t>
    </dgm:pt>
    <dgm:pt modelId="{B6832411-8CDB-4817-927F-D33545CA3E8B}" type="pres">
      <dgm:prSet presAssocID="{A7CCBA0C-E28F-4567-8AF2-2809681FF715}" presName="descendantText" presStyleLbl="alignAcc1" presStyleIdx="0" presStyleCnt="4" custLinFactNeighborX="31" custLinFactNeighborY="-1">
        <dgm:presLayoutVars>
          <dgm:bulletEnabled val="1"/>
        </dgm:presLayoutVars>
      </dgm:prSet>
      <dgm:spPr/>
      <dgm:t>
        <a:bodyPr/>
        <a:lstStyle/>
        <a:p>
          <a:endParaRPr lang="de-DE"/>
        </a:p>
      </dgm:t>
    </dgm:pt>
    <dgm:pt modelId="{0A19DFDE-9F71-4135-A8B9-C57E71F3C4E3}" type="pres">
      <dgm:prSet presAssocID="{06DE48DF-4618-4027-BCC4-4EA0D8F8FCD8}" presName="sp" presStyleCnt="0"/>
      <dgm:spPr/>
    </dgm:pt>
    <dgm:pt modelId="{DD3A2DC5-4175-4891-99AC-0FDD22AE137E}" type="pres">
      <dgm:prSet presAssocID="{C0565A09-6F6E-4B49-9485-0F45319FC8F1}" presName="composite" presStyleCnt="0"/>
      <dgm:spPr/>
    </dgm:pt>
    <dgm:pt modelId="{FEBF8436-75E3-4D64-BB86-4E0485D67F77}" type="pres">
      <dgm:prSet presAssocID="{C0565A09-6F6E-4B49-9485-0F45319FC8F1}" presName="parentText" presStyleLbl="alignNode1" presStyleIdx="1" presStyleCnt="4">
        <dgm:presLayoutVars>
          <dgm:chMax val="1"/>
          <dgm:bulletEnabled val="1"/>
        </dgm:presLayoutVars>
      </dgm:prSet>
      <dgm:spPr/>
      <dgm:t>
        <a:bodyPr/>
        <a:lstStyle/>
        <a:p>
          <a:endParaRPr lang="de-DE"/>
        </a:p>
      </dgm:t>
    </dgm:pt>
    <dgm:pt modelId="{FE59EEFF-CF59-4A9C-A224-D6DFD15416F1}" type="pres">
      <dgm:prSet presAssocID="{C0565A09-6F6E-4B49-9485-0F45319FC8F1}" presName="descendantText" presStyleLbl="alignAcc1" presStyleIdx="1" presStyleCnt="4">
        <dgm:presLayoutVars>
          <dgm:bulletEnabled val="1"/>
        </dgm:presLayoutVars>
      </dgm:prSet>
      <dgm:spPr/>
      <dgm:t>
        <a:bodyPr/>
        <a:lstStyle/>
        <a:p>
          <a:endParaRPr lang="de-DE"/>
        </a:p>
      </dgm:t>
    </dgm:pt>
    <dgm:pt modelId="{B866FB87-CA46-4D8C-A7DC-92CB5951AE38}" type="pres">
      <dgm:prSet presAssocID="{D0C1C18C-198B-434B-B25C-298BEEAD602B}" presName="sp" presStyleCnt="0"/>
      <dgm:spPr/>
    </dgm:pt>
    <dgm:pt modelId="{CFF8BCAC-EFC3-4BA7-AF57-0F60E5079652}" type="pres">
      <dgm:prSet presAssocID="{560C78B0-BFDA-4984-8F21-6EF7FF09304B}" presName="composite" presStyleCnt="0"/>
      <dgm:spPr/>
    </dgm:pt>
    <dgm:pt modelId="{6FCF07AD-EC3E-4BFF-8BEA-3B23B1A0542C}" type="pres">
      <dgm:prSet presAssocID="{560C78B0-BFDA-4984-8F21-6EF7FF09304B}" presName="parentText" presStyleLbl="alignNode1" presStyleIdx="2" presStyleCnt="4">
        <dgm:presLayoutVars>
          <dgm:chMax val="1"/>
          <dgm:bulletEnabled val="1"/>
        </dgm:presLayoutVars>
      </dgm:prSet>
      <dgm:spPr/>
      <dgm:t>
        <a:bodyPr/>
        <a:lstStyle/>
        <a:p>
          <a:endParaRPr lang="de-DE"/>
        </a:p>
      </dgm:t>
    </dgm:pt>
    <dgm:pt modelId="{6D5FAD7E-87F3-48AE-AE91-16EFAF455317}" type="pres">
      <dgm:prSet presAssocID="{560C78B0-BFDA-4984-8F21-6EF7FF09304B}" presName="descendantText" presStyleLbl="alignAcc1" presStyleIdx="2" presStyleCnt="4">
        <dgm:presLayoutVars>
          <dgm:bulletEnabled val="1"/>
        </dgm:presLayoutVars>
      </dgm:prSet>
      <dgm:spPr/>
      <dgm:t>
        <a:bodyPr/>
        <a:lstStyle/>
        <a:p>
          <a:endParaRPr lang="de-DE"/>
        </a:p>
      </dgm:t>
    </dgm:pt>
    <dgm:pt modelId="{75B51BCE-16AB-4527-942E-65B2DDAFE96A}" type="pres">
      <dgm:prSet presAssocID="{652288B7-4DC3-41D3-BAE3-5B278CF6FCC6}" presName="sp" presStyleCnt="0"/>
      <dgm:spPr/>
    </dgm:pt>
    <dgm:pt modelId="{7B48F533-0AEE-49F9-B007-2C1F552E9B97}" type="pres">
      <dgm:prSet presAssocID="{6C002EF0-B3E1-4AB8-92FE-C8D574DA1A26}" presName="composite" presStyleCnt="0"/>
      <dgm:spPr/>
    </dgm:pt>
    <dgm:pt modelId="{FB34809D-12CE-4A83-812D-0B8431D37CEA}" type="pres">
      <dgm:prSet presAssocID="{6C002EF0-B3E1-4AB8-92FE-C8D574DA1A26}" presName="parentText" presStyleLbl="alignNode1" presStyleIdx="3" presStyleCnt="4">
        <dgm:presLayoutVars>
          <dgm:chMax val="1"/>
          <dgm:bulletEnabled val="1"/>
        </dgm:presLayoutVars>
      </dgm:prSet>
      <dgm:spPr/>
      <dgm:t>
        <a:bodyPr/>
        <a:lstStyle/>
        <a:p>
          <a:endParaRPr lang="de-DE"/>
        </a:p>
      </dgm:t>
    </dgm:pt>
    <dgm:pt modelId="{A8FC1EEB-C9A1-479E-9679-CB68CB3B0531}" type="pres">
      <dgm:prSet presAssocID="{6C002EF0-B3E1-4AB8-92FE-C8D574DA1A26}" presName="descendantText" presStyleLbl="alignAcc1" presStyleIdx="3" presStyleCnt="4">
        <dgm:presLayoutVars>
          <dgm:bulletEnabled val="1"/>
        </dgm:presLayoutVars>
      </dgm:prSet>
      <dgm:spPr/>
      <dgm:t>
        <a:bodyPr/>
        <a:lstStyle/>
        <a:p>
          <a:endParaRPr lang="de-DE"/>
        </a:p>
      </dgm:t>
    </dgm:pt>
  </dgm:ptLst>
  <dgm:cxnLst>
    <dgm:cxn modelId="{7C27861D-661D-451D-ADC8-8F9668640019}" srcId="{2E40CCEC-3795-4FE9-9136-5ABB8E665837}" destId="{C0565A09-6F6E-4B49-9485-0F45319FC8F1}" srcOrd="1" destOrd="0" parTransId="{3BB1CDF5-2A7B-420F-AED5-2EBEC918290C}" sibTransId="{D0C1C18C-198B-434B-B25C-298BEEAD602B}"/>
    <dgm:cxn modelId="{864C3030-2E26-422D-9980-DBD038508FF8}" srcId="{560C78B0-BFDA-4984-8F21-6EF7FF09304B}" destId="{36631AC9-5C41-4B0C-9CFE-BD6CD200C742}" srcOrd="1" destOrd="0" parTransId="{7270346A-8C75-44F9-8CD0-96958C659F34}" sibTransId="{1E75CF13-359D-46A3-A554-93B4430B2492}"/>
    <dgm:cxn modelId="{F583FC08-5A19-4962-9954-6F4A44F3881F}" type="presOf" srcId="{36631AC9-5C41-4B0C-9CFE-BD6CD200C742}" destId="{6D5FAD7E-87F3-48AE-AE91-16EFAF455317}" srcOrd="0" destOrd="1" presId="urn:microsoft.com/office/officeart/2005/8/layout/chevron2"/>
    <dgm:cxn modelId="{38007A5E-1DD9-4B22-9F50-9DD1EC813F64}" type="presOf" srcId="{C0565A09-6F6E-4B49-9485-0F45319FC8F1}" destId="{FEBF8436-75E3-4D64-BB86-4E0485D67F77}" srcOrd="0" destOrd="0" presId="urn:microsoft.com/office/officeart/2005/8/layout/chevron2"/>
    <dgm:cxn modelId="{0D90A5FD-2861-4254-8BC3-B3622F3042B1}" type="presOf" srcId="{8B7872A3-E2E2-4114-AD5D-3024DE62A28F}" destId="{6D5FAD7E-87F3-48AE-AE91-16EFAF455317}" srcOrd="0" destOrd="2" presId="urn:microsoft.com/office/officeart/2005/8/layout/chevron2"/>
    <dgm:cxn modelId="{562893B9-BC67-4B1A-87B7-1B8496CCA2F5}" srcId="{A7CCBA0C-E28F-4567-8AF2-2809681FF715}" destId="{4987D70E-C13F-4B9C-9AAD-4E67161BBC7A}" srcOrd="2" destOrd="0" parTransId="{A739F14A-B25D-42F7-B4BB-66421090FF30}" sibTransId="{CE4D0CDE-746B-4D79-94B5-AD8C19A6C1CF}"/>
    <dgm:cxn modelId="{82BC6397-A03E-4116-8B6E-C9F5E2E4EFE8}" type="presOf" srcId="{7935CA7F-4A68-49AC-8815-B99DD7BCD59D}" destId="{B6832411-8CDB-4817-927F-D33545CA3E8B}" srcOrd="0" destOrd="1" presId="urn:microsoft.com/office/officeart/2005/8/layout/chevron2"/>
    <dgm:cxn modelId="{EC2A9203-AC33-44D4-80DC-73319F684043}" type="presOf" srcId="{560C78B0-BFDA-4984-8F21-6EF7FF09304B}" destId="{6FCF07AD-EC3E-4BFF-8BEA-3B23B1A0542C}" srcOrd="0" destOrd="0" presId="urn:microsoft.com/office/officeart/2005/8/layout/chevron2"/>
    <dgm:cxn modelId="{1355FA6F-6F01-4172-B964-819C0D2EE5D7}" type="presOf" srcId="{A7CCBA0C-E28F-4567-8AF2-2809681FF715}" destId="{6F358709-09F8-4E5E-9C23-B8DD1D67A425}" srcOrd="0" destOrd="0" presId="urn:microsoft.com/office/officeart/2005/8/layout/chevron2"/>
    <dgm:cxn modelId="{F62CD425-51AB-4BF5-862F-65AFBED443CA}" srcId="{2E40CCEC-3795-4FE9-9136-5ABB8E665837}" destId="{A7CCBA0C-E28F-4567-8AF2-2809681FF715}" srcOrd="0" destOrd="0" parTransId="{A459BA71-EA85-4DCF-A4DA-5EE94DAB0C5C}" sibTransId="{06DE48DF-4618-4027-BCC4-4EA0D8F8FCD8}"/>
    <dgm:cxn modelId="{E592573F-CDC3-49E3-994D-EAAD26394727}" srcId="{C0565A09-6F6E-4B49-9485-0F45319FC8F1}" destId="{A9DD339E-C807-4DAA-AADD-0BF7BF67DCB5}" srcOrd="1" destOrd="0" parTransId="{C427ACCB-E938-4520-900F-414EE9BA9A1F}" sibTransId="{A65536C8-1882-4957-8F2E-343760137037}"/>
    <dgm:cxn modelId="{EBF3E0AA-9C2D-4780-BF89-1F2E2898EC8F}" srcId="{A7CCBA0C-E28F-4567-8AF2-2809681FF715}" destId="{7935CA7F-4A68-49AC-8815-B99DD7BCD59D}" srcOrd="1" destOrd="0" parTransId="{509E53CD-D9E4-484D-99B7-4BF15D889464}" sibTransId="{8BEDD52B-CC78-441F-9FB2-EA2CA20C0FB9}"/>
    <dgm:cxn modelId="{AC5F5D80-31AF-4F0A-98FA-ABBE35A7692D}" type="presOf" srcId="{543BF063-9BF3-4715-92C2-B4EEA69235CA}" destId="{FE59EEFF-CF59-4A9C-A224-D6DFD15416F1}" srcOrd="0" destOrd="2" presId="urn:microsoft.com/office/officeart/2005/8/layout/chevron2"/>
    <dgm:cxn modelId="{8D406596-098F-4D39-9037-BC286E3E4EEB}" type="presOf" srcId="{2E40CCEC-3795-4FE9-9136-5ABB8E665837}" destId="{BDB4F807-B6CD-4FEA-9774-DF74DCD9C957}" srcOrd="0" destOrd="0" presId="urn:microsoft.com/office/officeart/2005/8/layout/chevron2"/>
    <dgm:cxn modelId="{62327F02-AB2B-4BA8-9B95-80EC43D60DF1}" type="presOf" srcId="{E74B67B4-D1C3-465B-A0A7-926D57EF8E7F}" destId="{6D5FAD7E-87F3-48AE-AE91-16EFAF455317}" srcOrd="0" destOrd="0" presId="urn:microsoft.com/office/officeart/2005/8/layout/chevron2"/>
    <dgm:cxn modelId="{5BE34AFD-F6AC-4D00-829B-8214BE56858C}" type="presOf" srcId="{9268AB27-D2BB-4E03-8055-56A3C114D29F}" destId="{FE59EEFF-CF59-4A9C-A224-D6DFD15416F1}" srcOrd="0" destOrd="0" presId="urn:microsoft.com/office/officeart/2005/8/layout/chevron2"/>
    <dgm:cxn modelId="{97ED9A27-5343-4D15-9791-48B3E93646D0}" srcId="{C0565A09-6F6E-4B49-9485-0F45319FC8F1}" destId="{543BF063-9BF3-4715-92C2-B4EEA69235CA}" srcOrd="2" destOrd="0" parTransId="{A5FCEE81-7559-4555-B8F5-68AB4C1C4DAC}" sibTransId="{17996118-C5EC-43DC-936E-7F7F66A6C6A6}"/>
    <dgm:cxn modelId="{BFB7E0C7-22A7-4443-A128-0BDFE9567AAF}" type="presOf" srcId="{A9DD339E-C807-4DAA-AADD-0BF7BF67DCB5}" destId="{FE59EEFF-CF59-4A9C-A224-D6DFD15416F1}" srcOrd="0" destOrd="1" presId="urn:microsoft.com/office/officeart/2005/8/layout/chevron2"/>
    <dgm:cxn modelId="{D9D6F03C-21D2-4284-A47F-4D22AA7501E7}" srcId="{6C002EF0-B3E1-4AB8-92FE-C8D574DA1A26}" destId="{9F387813-4C68-45A0-B64C-B3E7487C3BB7}" srcOrd="0" destOrd="0" parTransId="{477F22B4-4155-4740-94CB-80B58EAAF95F}" sibTransId="{2FDB0279-AB71-4701-AA84-005345432C39}"/>
    <dgm:cxn modelId="{1B626007-2390-4F6E-A2ED-E73E150F464B}" srcId="{A7CCBA0C-E28F-4567-8AF2-2809681FF715}" destId="{75CD6066-473B-4D45-B37E-6D806687559A}" srcOrd="0" destOrd="0" parTransId="{60A5C01E-2D3A-4D4F-858B-D2FC1F529564}" sibTransId="{B59AF053-130F-4539-A4AA-0CBD7667B8BC}"/>
    <dgm:cxn modelId="{7617FFEC-C50D-4357-AD99-EC9D0D8566B3}" type="presOf" srcId="{9F387813-4C68-45A0-B64C-B3E7487C3BB7}" destId="{A8FC1EEB-C9A1-479E-9679-CB68CB3B0531}" srcOrd="0" destOrd="0" presId="urn:microsoft.com/office/officeart/2005/8/layout/chevron2"/>
    <dgm:cxn modelId="{D218D46C-97ED-4E3B-8445-40F49544B6B0}" srcId="{560C78B0-BFDA-4984-8F21-6EF7FF09304B}" destId="{E74B67B4-D1C3-465B-A0A7-926D57EF8E7F}" srcOrd="0" destOrd="0" parTransId="{F4117645-FA57-4B70-A898-F9FBD69D60DB}" sibTransId="{1EAC82F2-8715-430F-AAC1-C023865E9859}"/>
    <dgm:cxn modelId="{B02B594C-7828-4B6D-9F92-31196B354B80}" srcId="{2E40CCEC-3795-4FE9-9136-5ABB8E665837}" destId="{6C002EF0-B3E1-4AB8-92FE-C8D574DA1A26}" srcOrd="3" destOrd="0" parTransId="{199DD31A-FF5F-4572-B13E-494F6F9F5949}" sibTransId="{5E9B515A-14F6-425A-99B4-E36E8EDFC259}"/>
    <dgm:cxn modelId="{61A6A202-F4EB-4F5E-9A6D-C1A0206EE8D2}" type="presOf" srcId="{75CD6066-473B-4D45-B37E-6D806687559A}" destId="{B6832411-8CDB-4817-927F-D33545CA3E8B}" srcOrd="0" destOrd="0" presId="urn:microsoft.com/office/officeart/2005/8/layout/chevron2"/>
    <dgm:cxn modelId="{B5AF446A-FAE5-43A4-8104-E000B2BCF63B}" type="presOf" srcId="{4987D70E-C13F-4B9C-9AAD-4E67161BBC7A}" destId="{B6832411-8CDB-4817-927F-D33545CA3E8B}" srcOrd="0" destOrd="2" presId="urn:microsoft.com/office/officeart/2005/8/layout/chevron2"/>
    <dgm:cxn modelId="{DB7A1C70-AB93-4674-8814-81FAB1D2B0BC}" srcId="{2E40CCEC-3795-4FE9-9136-5ABB8E665837}" destId="{560C78B0-BFDA-4984-8F21-6EF7FF09304B}" srcOrd="2" destOrd="0" parTransId="{A8424F5A-3C39-4867-BBB3-4F3031FCF9B6}" sibTransId="{652288B7-4DC3-41D3-BAE3-5B278CF6FCC6}"/>
    <dgm:cxn modelId="{34BCD5D8-3EE2-437F-A98C-AA71B2C537F5}" srcId="{560C78B0-BFDA-4984-8F21-6EF7FF09304B}" destId="{8B7872A3-E2E2-4114-AD5D-3024DE62A28F}" srcOrd="2" destOrd="0" parTransId="{98FC95BE-D132-4748-A1D1-583706301AAF}" sibTransId="{58F32ACC-EFD8-45E2-8DD5-AC4C6E9852B3}"/>
    <dgm:cxn modelId="{377FE8DE-41DC-44F8-8B2D-9620AC61F7F3}" type="presOf" srcId="{6C002EF0-B3E1-4AB8-92FE-C8D574DA1A26}" destId="{FB34809D-12CE-4A83-812D-0B8431D37CEA}" srcOrd="0" destOrd="0" presId="urn:microsoft.com/office/officeart/2005/8/layout/chevron2"/>
    <dgm:cxn modelId="{630172F1-23F3-45DF-A331-35ED5CB53F37}" srcId="{C0565A09-6F6E-4B49-9485-0F45319FC8F1}" destId="{9268AB27-D2BB-4E03-8055-56A3C114D29F}" srcOrd="0" destOrd="0" parTransId="{56A384CE-1B88-49BD-8163-66AEFF286AF4}" sibTransId="{BFD9DDA2-B2AA-4078-BBB3-57BEF1E9D021}"/>
    <dgm:cxn modelId="{968478BD-F1E3-43E8-B991-E03BB541362C}" type="presParOf" srcId="{BDB4F807-B6CD-4FEA-9774-DF74DCD9C957}" destId="{E7C50AA1-9F6F-4201-A505-13535C27ADE8}" srcOrd="0" destOrd="0" presId="urn:microsoft.com/office/officeart/2005/8/layout/chevron2"/>
    <dgm:cxn modelId="{BD38C3AC-5D27-4A85-B052-4E985FAB34E7}" type="presParOf" srcId="{E7C50AA1-9F6F-4201-A505-13535C27ADE8}" destId="{6F358709-09F8-4E5E-9C23-B8DD1D67A425}" srcOrd="0" destOrd="0" presId="urn:microsoft.com/office/officeart/2005/8/layout/chevron2"/>
    <dgm:cxn modelId="{1E765720-276A-42C9-AAD2-62294E413214}" type="presParOf" srcId="{E7C50AA1-9F6F-4201-A505-13535C27ADE8}" destId="{B6832411-8CDB-4817-927F-D33545CA3E8B}" srcOrd="1" destOrd="0" presId="urn:microsoft.com/office/officeart/2005/8/layout/chevron2"/>
    <dgm:cxn modelId="{15316101-884E-4642-AAA8-AA8E8D647FB6}" type="presParOf" srcId="{BDB4F807-B6CD-4FEA-9774-DF74DCD9C957}" destId="{0A19DFDE-9F71-4135-A8B9-C57E71F3C4E3}" srcOrd="1" destOrd="0" presId="urn:microsoft.com/office/officeart/2005/8/layout/chevron2"/>
    <dgm:cxn modelId="{70D4F75F-C635-4237-AF4C-4E71C9D23CB4}" type="presParOf" srcId="{BDB4F807-B6CD-4FEA-9774-DF74DCD9C957}" destId="{DD3A2DC5-4175-4891-99AC-0FDD22AE137E}" srcOrd="2" destOrd="0" presId="urn:microsoft.com/office/officeart/2005/8/layout/chevron2"/>
    <dgm:cxn modelId="{215CC5A4-8F98-4FDF-B7D5-869816844251}" type="presParOf" srcId="{DD3A2DC5-4175-4891-99AC-0FDD22AE137E}" destId="{FEBF8436-75E3-4D64-BB86-4E0485D67F77}" srcOrd="0" destOrd="0" presId="urn:microsoft.com/office/officeart/2005/8/layout/chevron2"/>
    <dgm:cxn modelId="{C68E9955-72A5-4E01-A80E-107B02D85668}" type="presParOf" srcId="{DD3A2DC5-4175-4891-99AC-0FDD22AE137E}" destId="{FE59EEFF-CF59-4A9C-A224-D6DFD15416F1}" srcOrd="1" destOrd="0" presId="urn:microsoft.com/office/officeart/2005/8/layout/chevron2"/>
    <dgm:cxn modelId="{A297D8EF-A150-4F14-8929-245C40C8C142}" type="presParOf" srcId="{BDB4F807-B6CD-4FEA-9774-DF74DCD9C957}" destId="{B866FB87-CA46-4D8C-A7DC-92CB5951AE38}" srcOrd="3" destOrd="0" presId="urn:microsoft.com/office/officeart/2005/8/layout/chevron2"/>
    <dgm:cxn modelId="{FB480258-9A22-48FB-ADBC-F340BB3061F2}" type="presParOf" srcId="{BDB4F807-B6CD-4FEA-9774-DF74DCD9C957}" destId="{CFF8BCAC-EFC3-4BA7-AF57-0F60E5079652}" srcOrd="4" destOrd="0" presId="urn:microsoft.com/office/officeart/2005/8/layout/chevron2"/>
    <dgm:cxn modelId="{89204535-3157-4230-AFBF-C14408888870}" type="presParOf" srcId="{CFF8BCAC-EFC3-4BA7-AF57-0F60E5079652}" destId="{6FCF07AD-EC3E-4BFF-8BEA-3B23B1A0542C}" srcOrd="0" destOrd="0" presId="urn:microsoft.com/office/officeart/2005/8/layout/chevron2"/>
    <dgm:cxn modelId="{29AC894B-FF53-4077-9734-1A73567DA77A}" type="presParOf" srcId="{CFF8BCAC-EFC3-4BA7-AF57-0F60E5079652}" destId="{6D5FAD7E-87F3-48AE-AE91-16EFAF455317}" srcOrd="1" destOrd="0" presId="urn:microsoft.com/office/officeart/2005/8/layout/chevron2"/>
    <dgm:cxn modelId="{3102A715-CF63-409A-BAC2-44651B8D5B83}" type="presParOf" srcId="{BDB4F807-B6CD-4FEA-9774-DF74DCD9C957}" destId="{75B51BCE-16AB-4527-942E-65B2DDAFE96A}" srcOrd="5" destOrd="0" presId="urn:microsoft.com/office/officeart/2005/8/layout/chevron2"/>
    <dgm:cxn modelId="{5836F156-81CB-412C-89C8-4CEF11C4ED16}" type="presParOf" srcId="{BDB4F807-B6CD-4FEA-9774-DF74DCD9C957}" destId="{7B48F533-0AEE-49F9-B007-2C1F552E9B97}" srcOrd="6" destOrd="0" presId="urn:microsoft.com/office/officeart/2005/8/layout/chevron2"/>
    <dgm:cxn modelId="{3E839EA8-BC46-4FC8-8CDA-09BA66EC8AC8}" type="presParOf" srcId="{7B48F533-0AEE-49F9-B007-2C1F552E9B97}" destId="{FB34809D-12CE-4A83-812D-0B8431D37CEA}" srcOrd="0" destOrd="0" presId="urn:microsoft.com/office/officeart/2005/8/layout/chevron2"/>
    <dgm:cxn modelId="{E17FC64A-D862-4E24-8333-CEB3FCA2A6B1}" type="presParOf" srcId="{7B48F533-0AEE-49F9-B007-2C1F552E9B97}" destId="{A8FC1EEB-C9A1-479E-9679-CB68CB3B05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D9067C-96EB-4E0A-B1AE-E35D6880CDD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D9CCA685-ADCB-4330-B41F-E34D36292D42}">
      <dgm:prSet phldrT="[Text]"/>
      <dgm:spPr>
        <a:solidFill>
          <a:schemeClr val="accent6">
            <a:lumMod val="20000"/>
            <a:lumOff val="80000"/>
          </a:schemeClr>
        </a:solidFill>
      </dgm:spPr>
      <dgm:t>
        <a:bodyPr/>
        <a:lstStyle/>
        <a:p>
          <a:r>
            <a:rPr lang="de-DE" dirty="0" smtClean="0">
              <a:solidFill>
                <a:schemeClr val="tx1"/>
              </a:solidFill>
            </a:rPr>
            <a:t>Kassen-Nachschau</a:t>
          </a:r>
          <a:endParaRPr lang="de-DE" dirty="0">
            <a:solidFill>
              <a:schemeClr val="tx1"/>
            </a:solidFill>
          </a:endParaRPr>
        </a:p>
      </dgm:t>
    </dgm:pt>
    <dgm:pt modelId="{2B6A3883-9243-46ED-A790-115E1F0614F2}" type="parTrans" cxnId="{2817B0FE-7E56-4976-8E32-C75252E133BE}">
      <dgm:prSet/>
      <dgm:spPr/>
      <dgm:t>
        <a:bodyPr/>
        <a:lstStyle/>
        <a:p>
          <a:endParaRPr lang="de-DE"/>
        </a:p>
      </dgm:t>
    </dgm:pt>
    <dgm:pt modelId="{A195F7BC-82A6-4D85-A3B6-5D1A2626133F}" type="sibTrans" cxnId="{2817B0FE-7E56-4976-8E32-C75252E133BE}">
      <dgm:prSet/>
      <dgm:spPr>
        <a:solidFill>
          <a:schemeClr val="accent6">
            <a:lumMod val="60000"/>
            <a:lumOff val="40000"/>
            <a:alpha val="90000"/>
          </a:schemeClr>
        </a:solidFill>
      </dgm:spPr>
      <dgm:t>
        <a:bodyPr/>
        <a:lstStyle/>
        <a:p>
          <a:endParaRPr lang="de-DE"/>
        </a:p>
      </dgm:t>
    </dgm:pt>
    <dgm:pt modelId="{82ED53FA-9EA8-4B38-9994-1FB1CD0EC3BE}">
      <dgm:prSet phldrT="[Text]"/>
      <dgm:spPr>
        <a:solidFill>
          <a:schemeClr val="accent6">
            <a:lumMod val="20000"/>
            <a:lumOff val="80000"/>
          </a:schemeClr>
        </a:solidFill>
      </dgm:spPr>
      <dgm:t>
        <a:bodyPr/>
        <a:lstStyle/>
        <a:p>
          <a:r>
            <a:rPr lang="de-DE" dirty="0" smtClean="0">
              <a:solidFill>
                <a:schemeClr val="tx1"/>
              </a:solidFill>
            </a:rPr>
            <a:t>Kasseneinnahmen und –ausgaben nicht ordnungsgemäß aufgezeichnet und aufbewahrt.</a:t>
          </a:r>
          <a:endParaRPr lang="de-DE" dirty="0">
            <a:solidFill>
              <a:schemeClr val="tx1"/>
            </a:solidFill>
          </a:endParaRPr>
        </a:p>
      </dgm:t>
    </dgm:pt>
    <dgm:pt modelId="{05249677-27A1-4179-9963-39CE0040E646}" type="parTrans" cxnId="{FFE28F76-4544-473F-8082-AA1EE13FBCB6}">
      <dgm:prSet/>
      <dgm:spPr/>
      <dgm:t>
        <a:bodyPr/>
        <a:lstStyle/>
        <a:p>
          <a:endParaRPr lang="de-DE"/>
        </a:p>
      </dgm:t>
    </dgm:pt>
    <dgm:pt modelId="{F98D84A6-2B69-4F80-B88E-BDBCAB516DAB}" type="sibTrans" cxnId="{FFE28F76-4544-473F-8082-AA1EE13FBCB6}">
      <dgm:prSet/>
      <dgm:spPr>
        <a:solidFill>
          <a:schemeClr val="accent6">
            <a:lumMod val="60000"/>
            <a:lumOff val="40000"/>
            <a:alpha val="90000"/>
          </a:schemeClr>
        </a:solidFill>
      </dgm:spPr>
      <dgm:t>
        <a:bodyPr/>
        <a:lstStyle/>
        <a:p>
          <a:endParaRPr lang="de-DE"/>
        </a:p>
      </dgm:t>
    </dgm:pt>
    <dgm:pt modelId="{7565C214-7453-456E-8F0F-BD0128482A38}">
      <dgm:prSet phldrT="[Text]"/>
      <dgm:spPr>
        <a:solidFill>
          <a:schemeClr val="accent6">
            <a:lumMod val="20000"/>
            <a:lumOff val="80000"/>
          </a:schemeClr>
        </a:solidFill>
      </dgm:spPr>
      <dgm:t>
        <a:bodyPr/>
        <a:lstStyle/>
        <a:p>
          <a:r>
            <a:rPr lang="de-DE" dirty="0" smtClean="0">
              <a:solidFill>
                <a:schemeClr val="tx1"/>
              </a:solidFill>
            </a:rPr>
            <a:t>Digitale Grundaufzeichnungen (=Kasseneinzeldaten) werden nicht digital zur Verfügung gestellt.</a:t>
          </a:r>
          <a:endParaRPr lang="de-DE" dirty="0">
            <a:solidFill>
              <a:schemeClr val="tx1"/>
            </a:solidFill>
          </a:endParaRPr>
        </a:p>
      </dgm:t>
    </dgm:pt>
    <dgm:pt modelId="{3076F05E-D768-4518-A0D9-B29DE0E06EFB}" type="parTrans" cxnId="{8B3FBF43-FF43-4ACB-BAA0-2B83968F1579}">
      <dgm:prSet/>
      <dgm:spPr/>
      <dgm:t>
        <a:bodyPr/>
        <a:lstStyle/>
        <a:p>
          <a:endParaRPr lang="de-DE"/>
        </a:p>
      </dgm:t>
    </dgm:pt>
    <dgm:pt modelId="{9BE47C96-F4A0-4A58-AB77-787531D01945}" type="sibTrans" cxnId="{8B3FBF43-FF43-4ACB-BAA0-2B83968F1579}">
      <dgm:prSet/>
      <dgm:spPr>
        <a:solidFill>
          <a:schemeClr val="accent6">
            <a:lumMod val="60000"/>
            <a:lumOff val="40000"/>
            <a:alpha val="90000"/>
          </a:schemeClr>
        </a:solidFill>
      </dgm:spPr>
      <dgm:t>
        <a:bodyPr/>
        <a:lstStyle/>
        <a:p>
          <a:endParaRPr lang="de-DE"/>
        </a:p>
      </dgm:t>
    </dgm:pt>
    <dgm:pt modelId="{8E3640C6-EC36-4955-BBDB-8E0FA140E8CE}">
      <dgm:prSet/>
      <dgm:spPr>
        <a:solidFill>
          <a:schemeClr val="accent6">
            <a:lumMod val="20000"/>
            <a:lumOff val="80000"/>
          </a:schemeClr>
        </a:solidFill>
      </dgm:spPr>
      <dgm:t>
        <a:bodyPr/>
        <a:lstStyle/>
        <a:p>
          <a:r>
            <a:rPr lang="de-DE" dirty="0" smtClean="0">
              <a:solidFill>
                <a:schemeClr val="tx1"/>
              </a:solidFill>
            </a:rPr>
            <a:t>Zertifizierte Sicherheitseinrichtung (ab 01.01.2020) wird nicht ordnungsgemäß eingesetzt.</a:t>
          </a:r>
          <a:endParaRPr lang="de-DE" dirty="0">
            <a:solidFill>
              <a:schemeClr val="tx1"/>
            </a:solidFill>
          </a:endParaRPr>
        </a:p>
      </dgm:t>
    </dgm:pt>
    <dgm:pt modelId="{9DC9892F-7B44-49EE-8DDB-8CF4B18A6131}" type="parTrans" cxnId="{AFB4922A-5F92-4AF4-B143-C170499CF42F}">
      <dgm:prSet/>
      <dgm:spPr/>
      <dgm:t>
        <a:bodyPr/>
        <a:lstStyle/>
        <a:p>
          <a:endParaRPr lang="de-DE"/>
        </a:p>
      </dgm:t>
    </dgm:pt>
    <dgm:pt modelId="{49E83916-7286-4B16-8F30-E3D6340DF525}" type="sibTrans" cxnId="{AFB4922A-5F92-4AF4-B143-C170499CF42F}">
      <dgm:prSet/>
      <dgm:spPr>
        <a:solidFill>
          <a:schemeClr val="accent6">
            <a:lumMod val="60000"/>
            <a:lumOff val="40000"/>
            <a:alpha val="90000"/>
          </a:schemeClr>
        </a:solidFill>
      </dgm:spPr>
      <dgm:t>
        <a:bodyPr/>
        <a:lstStyle/>
        <a:p>
          <a:endParaRPr lang="de-DE"/>
        </a:p>
      </dgm:t>
    </dgm:pt>
    <dgm:pt modelId="{DF23F87F-D41D-443E-8753-0D64DB990906}">
      <dgm:prSet/>
      <dgm:spPr>
        <a:solidFill>
          <a:schemeClr val="accent6">
            <a:lumMod val="20000"/>
            <a:lumOff val="80000"/>
          </a:schemeClr>
        </a:solidFill>
      </dgm:spPr>
      <dgm:t>
        <a:bodyPr/>
        <a:lstStyle/>
        <a:p>
          <a:r>
            <a:rPr lang="de-DE" dirty="0" smtClean="0">
              <a:solidFill>
                <a:schemeClr val="tx1"/>
              </a:solidFill>
            </a:rPr>
            <a:t>Außenprüfung (</a:t>
          </a:r>
          <a:r>
            <a:rPr lang="de-DE" dirty="0" err="1" smtClean="0">
              <a:solidFill>
                <a:schemeClr val="tx1"/>
              </a:solidFill>
            </a:rPr>
            <a:t>Ap</a:t>
          </a:r>
          <a:r>
            <a:rPr lang="de-DE" dirty="0" smtClean="0">
              <a:solidFill>
                <a:schemeClr val="tx1"/>
              </a:solidFill>
            </a:rPr>
            <a:t>) § 193 AO</a:t>
          </a:r>
          <a:endParaRPr lang="de-DE" dirty="0">
            <a:solidFill>
              <a:schemeClr val="tx1"/>
            </a:solidFill>
          </a:endParaRPr>
        </a:p>
      </dgm:t>
    </dgm:pt>
    <dgm:pt modelId="{8A75B47A-46BB-40D2-A758-8E985823957B}" type="parTrans" cxnId="{4CC3F9BD-A147-45A5-B59E-136128877D72}">
      <dgm:prSet/>
      <dgm:spPr/>
      <dgm:t>
        <a:bodyPr/>
        <a:lstStyle/>
        <a:p>
          <a:endParaRPr lang="de-DE"/>
        </a:p>
      </dgm:t>
    </dgm:pt>
    <dgm:pt modelId="{23046E36-0C79-4F7F-BAAE-C464BFC6639B}" type="sibTrans" cxnId="{4CC3F9BD-A147-45A5-B59E-136128877D72}">
      <dgm:prSet/>
      <dgm:spPr/>
      <dgm:t>
        <a:bodyPr/>
        <a:lstStyle/>
        <a:p>
          <a:endParaRPr lang="de-DE"/>
        </a:p>
      </dgm:t>
    </dgm:pt>
    <dgm:pt modelId="{98EBC23D-7232-48A8-A0DB-FB74E09E3685}" type="pres">
      <dgm:prSet presAssocID="{AAD9067C-96EB-4E0A-B1AE-E35D6880CDD8}" presName="outerComposite" presStyleCnt="0">
        <dgm:presLayoutVars>
          <dgm:chMax val="5"/>
          <dgm:dir/>
          <dgm:resizeHandles val="exact"/>
        </dgm:presLayoutVars>
      </dgm:prSet>
      <dgm:spPr/>
      <dgm:t>
        <a:bodyPr/>
        <a:lstStyle/>
        <a:p>
          <a:endParaRPr lang="de-DE"/>
        </a:p>
      </dgm:t>
    </dgm:pt>
    <dgm:pt modelId="{A1C9893C-4C51-4404-8072-8477170312CD}" type="pres">
      <dgm:prSet presAssocID="{AAD9067C-96EB-4E0A-B1AE-E35D6880CDD8}" presName="dummyMaxCanvas" presStyleCnt="0">
        <dgm:presLayoutVars/>
      </dgm:prSet>
      <dgm:spPr/>
    </dgm:pt>
    <dgm:pt modelId="{C77C992D-7142-4158-BCCE-2959CBF642AF}" type="pres">
      <dgm:prSet presAssocID="{AAD9067C-96EB-4E0A-B1AE-E35D6880CDD8}" presName="FiveNodes_1" presStyleLbl="node1" presStyleIdx="0" presStyleCnt="5" custLinFactNeighborX="-1523">
        <dgm:presLayoutVars>
          <dgm:bulletEnabled val="1"/>
        </dgm:presLayoutVars>
      </dgm:prSet>
      <dgm:spPr/>
      <dgm:t>
        <a:bodyPr/>
        <a:lstStyle/>
        <a:p>
          <a:endParaRPr lang="de-DE"/>
        </a:p>
      </dgm:t>
    </dgm:pt>
    <dgm:pt modelId="{0BC8D499-934B-4872-A1A1-F80DBCAA533D}" type="pres">
      <dgm:prSet presAssocID="{AAD9067C-96EB-4E0A-B1AE-E35D6880CDD8}" presName="FiveNodes_2" presStyleLbl="node1" presStyleIdx="1" presStyleCnt="5">
        <dgm:presLayoutVars>
          <dgm:bulletEnabled val="1"/>
        </dgm:presLayoutVars>
      </dgm:prSet>
      <dgm:spPr/>
      <dgm:t>
        <a:bodyPr/>
        <a:lstStyle/>
        <a:p>
          <a:endParaRPr lang="de-DE"/>
        </a:p>
      </dgm:t>
    </dgm:pt>
    <dgm:pt modelId="{DD7F5918-EF29-4C21-AAF8-405872FB8BA0}" type="pres">
      <dgm:prSet presAssocID="{AAD9067C-96EB-4E0A-B1AE-E35D6880CDD8}" presName="FiveNodes_3" presStyleLbl="node1" presStyleIdx="2" presStyleCnt="5">
        <dgm:presLayoutVars>
          <dgm:bulletEnabled val="1"/>
        </dgm:presLayoutVars>
      </dgm:prSet>
      <dgm:spPr/>
      <dgm:t>
        <a:bodyPr/>
        <a:lstStyle/>
        <a:p>
          <a:endParaRPr lang="de-DE"/>
        </a:p>
      </dgm:t>
    </dgm:pt>
    <dgm:pt modelId="{02441FE5-1A88-43C0-8F96-5AD6BC09F98E}" type="pres">
      <dgm:prSet presAssocID="{AAD9067C-96EB-4E0A-B1AE-E35D6880CDD8}" presName="FiveNodes_4" presStyleLbl="node1" presStyleIdx="3" presStyleCnt="5">
        <dgm:presLayoutVars>
          <dgm:bulletEnabled val="1"/>
        </dgm:presLayoutVars>
      </dgm:prSet>
      <dgm:spPr/>
      <dgm:t>
        <a:bodyPr/>
        <a:lstStyle/>
        <a:p>
          <a:endParaRPr lang="de-DE"/>
        </a:p>
      </dgm:t>
    </dgm:pt>
    <dgm:pt modelId="{26D09802-DB53-463E-8E2C-10B943704488}" type="pres">
      <dgm:prSet presAssocID="{AAD9067C-96EB-4E0A-B1AE-E35D6880CDD8}" presName="FiveNodes_5" presStyleLbl="node1" presStyleIdx="4" presStyleCnt="5">
        <dgm:presLayoutVars>
          <dgm:bulletEnabled val="1"/>
        </dgm:presLayoutVars>
      </dgm:prSet>
      <dgm:spPr/>
      <dgm:t>
        <a:bodyPr/>
        <a:lstStyle/>
        <a:p>
          <a:endParaRPr lang="de-DE"/>
        </a:p>
      </dgm:t>
    </dgm:pt>
    <dgm:pt modelId="{B1C64817-A106-422C-9362-1F5A57A6EFF9}" type="pres">
      <dgm:prSet presAssocID="{AAD9067C-96EB-4E0A-B1AE-E35D6880CDD8}" presName="FiveConn_1-2" presStyleLbl="fgAccFollowNode1" presStyleIdx="0" presStyleCnt="4" custScaleX="206591" custScaleY="192203">
        <dgm:presLayoutVars>
          <dgm:bulletEnabled val="1"/>
        </dgm:presLayoutVars>
      </dgm:prSet>
      <dgm:spPr/>
      <dgm:t>
        <a:bodyPr/>
        <a:lstStyle/>
        <a:p>
          <a:endParaRPr lang="de-DE"/>
        </a:p>
      </dgm:t>
    </dgm:pt>
    <dgm:pt modelId="{49CA4822-7124-4BF4-89D3-88DA4C4C88A2}" type="pres">
      <dgm:prSet presAssocID="{AAD9067C-96EB-4E0A-B1AE-E35D6880CDD8}" presName="FiveConn_2-3" presStyleLbl="fgAccFollowNode1" presStyleIdx="1" presStyleCnt="4" custScaleX="206591" custScaleY="192203">
        <dgm:presLayoutVars>
          <dgm:bulletEnabled val="1"/>
        </dgm:presLayoutVars>
      </dgm:prSet>
      <dgm:spPr/>
      <dgm:t>
        <a:bodyPr/>
        <a:lstStyle/>
        <a:p>
          <a:endParaRPr lang="de-DE"/>
        </a:p>
      </dgm:t>
    </dgm:pt>
    <dgm:pt modelId="{AD1AFD84-C6D9-42F7-9C6A-D2C285052ED4}" type="pres">
      <dgm:prSet presAssocID="{AAD9067C-96EB-4E0A-B1AE-E35D6880CDD8}" presName="FiveConn_3-4" presStyleLbl="fgAccFollowNode1" presStyleIdx="2" presStyleCnt="4" custScaleX="206591" custScaleY="192203">
        <dgm:presLayoutVars>
          <dgm:bulletEnabled val="1"/>
        </dgm:presLayoutVars>
      </dgm:prSet>
      <dgm:spPr/>
      <dgm:t>
        <a:bodyPr/>
        <a:lstStyle/>
        <a:p>
          <a:endParaRPr lang="de-DE"/>
        </a:p>
      </dgm:t>
    </dgm:pt>
    <dgm:pt modelId="{0FC670DF-C26C-4D2F-8A7B-9FD45B8B2A6D}" type="pres">
      <dgm:prSet presAssocID="{AAD9067C-96EB-4E0A-B1AE-E35D6880CDD8}" presName="FiveConn_4-5" presStyleLbl="fgAccFollowNode1" presStyleIdx="3" presStyleCnt="4" custScaleX="206591" custScaleY="192203">
        <dgm:presLayoutVars>
          <dgm:bulletEnabled val="1"/>
        </dgm:presLayoutVars>
      </dgm:prSet>
      <dgm:spPr/>
      <dgm:t>
        <a:bodyPr/>
        <a:lstStyle/>
        <a:p>
          <a:endParaRPr lang="de-DE"/>
        </a:p>
      </dgm:t>
    </dgm:pt>
    <dgm:pt modelId="{B4733188-4B09-4E81-A1D9-197BE88F5BFB}" type="pres">
      <dgm:prSet presAssocID="{AAD9067C-96EB-4E0A-B1AE-E35D6880CDD8}" presName="FiveNodes_1_text" presStyleLbl="node1" presStyleIdx="4" presStyleCnt="5">
        <dgm:presLayoutVars>
          <dgm:bulletEnabled val="1"/>
        </dgm:presLayoutVars>
      </dgm:prSet>
      <dgm:spPr/>
      <dgm:t>
        <a:bodyPr/>
        <a:lstStyle/>
        <a:p>
          <a:endParaRPr lang="de-DE"/>
        </a:p>
      </dgm:t>
    </dgm:pt>
    <dgm:pt modelId="{2E594170-ADFD-4A29-8859-F03C6F3EE0D1}" type="pres">
      <dgm:prSet presAssocID="{AAD9067C-96EB-4E0A-B1AE-E35D6880CDD8}" presName="FiveNodes_2_text" presStyleLbl="node1" presStyleIdx="4" presStyleCnt="5">
        <dgm:presLayoutVars>
          <dgm:bulletEnabled val="1"/>
        </dgm:presLayoutVars>
      </dgm:prSet>
      <dgm:spPr/>
      <dgm:t>
        <a:bodyPr/>
        <a:lstStyle/>
        <a:p>
          <a:endParaRPr lang="de-DE"/>
        </a:p>
      </dgm:t>
    </dgm:pt>
    <dgm:pt modelId="{005A767A-8C13-4F20-AD99-373527B3598A}" type="pres">
      <dgm:prSet presAssocID="{AAD9067C-96EB-4E0A-B1AE-E35D6880CDD8}" presName="FiveNodes_3_text" presStyleLbl="node1" presStyleIdx="4" presStyleCnt="5">
        <dgm:presLayoutVars>
          <dgm:bulletEnabled val="1"/>
        </dgm:presLayoutVars>
      </dgm:prSet>
      <dgm:spPr/>
      <dgm:t>
        <a:bodyPr/>
        <a:lstStyle/>
        <a:p>
          <a:endParaRPr lang="de-DE"/>
        </a:p>
      </dgm:t>
    </dgm:pt>
    <dgm:pt modelId="{86D64BFA-2729-4932-A9F4-3EF1C1382310}" type="pres">
      <dgm:prSet presAssocID="{AAD9067C-96EB-4E0A-B1AE-E35D6880CDD8}" presName="FiveNodes_4_text" presStyleLbl="node1" presStyleIdx="4" presStyleCnt="5">
        <dgm:presLayoutVars>
          <dgm:bulletEnabled val="1"/>
        </dgm:presLayoutVars>
      </dgm:prSet>
      <dgm:spPr/>
      <dgm:t>
        <a:bodyPr/>
        <a:lstStyle/>
        <a:p>
          <a:endParaRPr lang="de-DE"/>
        </a:p>
      </dgm:t>
    </dgm:pt>
    <dgm:pt modelId="{DA7E0B7F-0B80-4C3F-9405-5B61C1E42511}" type="pres">
      <dgm:prSet presAssocID="{AAD9067C-96EB-4E0A-B1AE-E35D6880CDD8}" presName="FiveNodes_5_text" presStyleLbl="node1" presStyleIdx="4" presStyleCnt="5">
        <dgm:presLayoutVars>
          <dgm:bulletEnabled val="1"/>
        </dgm:presLayoutVars>
      </dgm:prSet>
      <dgm:spPr/>
      <dgm:t>
        <a:bodyPr/>
        <a:lstStyle/>
        <a:p>
          <a:endParaRPr lang="de-DE"/>
        </a:p>
      </dgm:t>
    </dgm:pt>
  </dgm:ptLst>
  <dgm:cxnLst>
    <dgm:cxn modelId="{543A79A7-EA79-4B86-90F3-23F810881720}" type="presOf" srcId="{DF23F87F-D41D-443E-8753-0D64DB990906}" destId="{DA7E0B7F-0B80-4C3F-9405-5B61C1E42511}" srcOrd="1" destOrd="0" presId="urn:microsoft.com/office/officeart/2005/8/layout/vProcess5"/>
    <dgm:cxn modelId="{FD39A7CA-A4AB-4EC8-AF3F-5DE2D61CA3C9}" type="presOf" srcId="{AAD9067C-96EB-4E0A-B1AE-E35D6880CDD8}" destId="{98EBC23D-7232-48A8-A0DB-FB74E09E3685}" srcOrd="0" destOrd="0" presId="urn:microsoft.com/office/officeart/2005/8/layout/vProcess5"/>
    <dgm:cxn modelId="{E2E2A0F3-771C-4A07-BD19-726D41EDAA0B}" type="presOf" srcId="{82ED53FA-9EA8-4B38-9994-1FB1CD0EC3BE}" destId="{2E594170-ADFD-4A29-8859-F03C6F3EE0D1}" srcOrd="1" destOrd="0" presId="urn:microsoft.com/office/officeart/2005/8/layout/vProcess5"/>
    <dgm:cxn modelId="{37058489-38F9-4AB1-9A1F-F1254FD6E0E4}" type="presOf" srcId="{F98D84A6-2B69-4F80-B88E-BDBCAB516DAB}" destId="{49CA4822-7124-4BF4-89D3-88DA4C4C88A2}" srcOrd="0" destOrd="0" presId="urn:microsoft.com/office/officeart/2005/8/layout/vProcess5"/>
    <dgm:cxn modelId="{9254D394-AD9D-40FB-89EA-D855069D792D}" type="presOf" srcId="{82ED53FA-9EA8-4B38-9994-1FB1CD0EC3BE}" destId="{0BC8D499-934B-4872-A1A1-F80DBCAA533D}" srcOrd="0" destOrd="0" presId="urn:microsoft.com/office/officeart/2005/8/layout/vProcess5"/>
    <dgm:cxn modelId="{AFB4922A-5F92-4AF4-B143-C170499CF42F}" srcId="{AAD9067C-96EB-4E0A-B1AE-E35D6880CDD8}" destId="{8E3640C6-EC36-4955-BBDB-8E0FA140E8CE}" srcOrd="3" destOrd="0" parTransId="{9DC9892F-7B44-49EE-8DDB-8CF4B18A6131}" sibTransId="{49E83916-7286-4B16-8F30-E3D6340DF525}"/>
    <dgm:cxn modelId="{2817B0FE-7E56-4976-8E32-C75252E133BE}" srcId="{AAD9067C-96EB-4E0A-B1AE-E35D6880CDD8}" destId="{D9CCA685-ADCB-4330-B41F-E34D36292D42}" srcOrd="0" destOrd="0" parTransId="{2B6A3883-9243-46ED-A790-115E1F0614F2}" sibTransId="{A195F7BC-82A6-4D85-A3B6-5D1A2626133F}"/>
    <dgm:cxn modelId="{664464CC-28FF-4E19-B204-D8CDA752DD73}" type="presOf" srcId="{7565C214-7453-456E-8F0F-BD0128482A38}" destId="{DD7F5918-EF29-4C21-AAF8-405872FB8BA0}" srcOrd="0" destOrd="0" presId="urn:microsoft.com/office/officeart/2005/8/layout/vProcess5"/>
    <dgm:cxn modelId="{E9FB2204-ACEE-4796-9F29-58D780D58129}" type="presOf" srcId="{A195F7BC-82A6-4D85-A3B6-5D1A2626133F}" destId="{B1C64817-A106-422C-9362-1F5A57A6EFF9}" srcOrd="0" destOrd="0" presId="urn:microsoft.com/office/officeart/2005/8/layout/vProcess5"/>
    <dgm:cxn modelId="{A5C41453-CFF5-4231-9162-E08F9491B3FE}" type="presOf" srcId="{DF23F87F-D41D-443E-8753-0D64DB990906}" destId="{26D09802-DB53-463E-8E2C-10B943704488}" srcOrd="0" destOrd="0" presId="urn:microsoft.com/office/officeart/2005/8/layout/vProcess5"/>
    <dgm:cxn modelId="{FFE28F76-4544-473F-8082-AA1EE13FBCB6}" srcId="{AAD9067C-96EB-4E0A-B1AE-E35D6880CDD8}" destId="{82ED53FA-9EA8-4B38-9994-1FB1CD0EC3BE}" srcOrd="1" destOrd="0" parTransId="{05249677-27A1-4179-9963-39CE0040E646}" sibTransId="{F98D84A6-2B69-4F80-B88E-BDBCAB516DAB}"/>
    <dgm:cxn modelId="{8B3FBF43-FF43-4ACB-BAA0-2B83968F1579}" srcId="{AAD9067C-96EB-4E0A-B1AE-E35D6880CDD8}" destId="{7565C214-7453-456E-8F0F-BD0128482A38}" srcOrd="2" destOrd="0" parTransId="{3076F05E-D768-4518-A0D9-B29DE0E06EFB}" sibTransId="{9BE47C96-F4A0-4A58-AB77-787531D01945}"/>
    <dgm:cxn modelId="{E7D337C6-4500-4046-8F66-4C106DC26332}" type="presOf" srcId="{8E3640C6-EC36-4955-BBDB-8E0FA140E8CE}" destId="{02441FE5-1A88-43C0-8F96-5AD6BC09F98E}" srcOrd="0" destOrd="0" presId="urn:microsoft.com/office/officeart/2005/8/layout/vProcess5"/>
    <dgm:cxn modelId="{573E687F-15CC-4D80-930D-CDE1EF59DCCD}" type="presOf" srcId="{49E83916-7286-4B16-8F30-E3D6340DF525}" destId="{0FC670DF-C26C-4D2F-8A7B-9FD45B8B2A6D}" srcOrd="0" destOrd="0" presId="urn:microsoft.com/office/officeart/2005/8/layout/vProcess5"/>
    <dgm:cxn modelId="{FB396EE2-088B-4468-9794-6E608DC721AE}" type="presOf" srcId="{9BE47C96-F4A0-4A58-AB77-787531D01945}" destId="{AD1AFD84-C6D9-42F7-9C6A-D2C285052ED4}" srcOrd="0" destOrd="0" presId="urn:microsoft.com/office/officeart/2005/8/layout/vProcess5"/>
    <dgm:cxn modelId="{B339370D-694B-48F3-BDFD-709CDDA8D7FC}" type="presOf" srcId="{D9CCA685-ADCB-4330-B41F-E34D36292D42}" destId="{C77C992D-7142-4158-BCCE-2959CBF642AF}" srcOrd="0" destOrd="0" presId="urn:microsoft.com/office/officeart/2005/8/layout/vProcess5"/>
    <dgm:cxn modelId="{BAB7459A-D678-4860-A664-C7768607043F}" type="presOf" srcId="{D9CCA685-ADCB-4330-B41F-E34D36292D42}" destId="{B4733188-4B09-4E81-A1D9-197BE88F5BFB}" srcOrd="1" destOrd="0" presId="urn:microsoft.com/office/officeart/2005/8/layout/vProcess5"/>
    <dgm:cxn modelId="{4CC3F9BD-A147-45A5-B59E-136128877D72}" srcId="{AAD9067C-96EB-4E0A-B1AE-E35D6880CDD8}" destId="{DF23F87F-D41D-443E-8753-0D64DB990906}" srcOrd="4" destOrd="0" parTransId="{8A75B47A-46BB-40D2-A758-8E985823957B}" sibTransId="{23046E36-0C79-4F7F-BAAE-C464BFC6639B}"/>
    <dgm:cxn modelId="{00FD183F-AEC5-4832-8CA3-CFB94041662A}" type="presOf" srcId="{8E3640C6-EC36-4955-BBDB-8E0FA140E8CE}" destId="{86D64BFA-2729-4932-A9F4-3EF1C1382310}" srcOrd="1" destOrd="0" presId="urn:microsoft.com/office/officeart/2005/8/layout/vProcess5"/>
    <dgm:cxn modelId="{DB9A9D9E-460A-41BC-864B-0147175B377D}" type="presOf" srcId="{7565C214-7453-456E-8F0F-BD0128482A38}" destId="{005A767A-8C13-4F20-AD99-373527B3598A}" srcOrd="1" destOrd="0" presId="urn:microsoft.com/office/officeart/2005/8/layout/vProcess5"/>
    <dgm:cxn modelId="{F61DB014-8278-4A26-96C0-7BB4ABF6126D}" type="presParOf" srcId="{98EBC23D-7232-48A8-A0DB-FB74E09E3685}" destId="{A1C9893C-4C51-4404-8072-8477170312CD}" srcOrd="0" destOrd="0" presId="urn:microsoft.com/office/officeart/2005/8/layout/vProcess5"/>
    <dgm:cxn modelId="{BE898AEB-DFFD-4188-982E-831627BE3277}" type="presParOf" srcId="{98EBC23D-7232-48A8-A0DB-FB74E09E3685}" destId="{C77C992D-7142-4158-BCCE-2959CBF642AF}" srcOrd="1" destOrd="0" presId="urn:microsoft.com/office/officeart/2005/8/layout/vProcess5"/>
    <dgm:cxn modelId="{96B25C84-030A-4157-A0EC-7F65252445F6}" type="presParOf" srcId="{98EBC23D-7232-48A8-A0DB-FB74E09E3685}" destId="{0BC8D499-934B-4872-A1A1-F80DBCAA533D}" srcOrd="2" destOrd="0" presId="urn:microsoft.com/office/officeart/2005/8/layout/vProcess5"/>
    <dgm:cxn modelId="{43872C82-2156-4AFA-9FC0-B77FD051E408}" type="presParOf" srcId="{98EBC23D-7232-48A8-A0DB-FB74E09E3685}" destId="{DD7F5918-EF29-4C21-AAF8-405872FB8BA0}" srcOrd="3" destOrd="0" presId="urn:microsoft.com/office/officeart/2005/8/layout/vProcess5"/>
    <dgm:cxn modelId="{03619F82-BAFF-44D0-B9CA-811E179605A9}" type="presParOf" srcId="{98EBC23D-7232-48A8-A0DB-FB74E09E3685}" destId="{02441FE5-1A88-43C0-8F96-5AD6BC09F98E}" srcOrd="4" destOrd="0" presId="urn:microsoft.com/office/officeart/2005/8/layout/vProcess5"/>
    <dgm:cxn modelId="{CF7906C6-1457-4DDD-90DC-0B60DF125B9F}" type="presParOf" srcId="{98EBC23D-7232-48A8-A0DB-FB74E09E3685}" destId="{26D09802-DB53-463E-8E2C-10B943704488}" srcOrd="5" destOrd="0" presId="urn:microsoft.com/office/officeart/2005/8/layout/vProcess5"/>
    <dgm:cxn modelId="{7370BEFF-6C1A-4453-B12E-9FE4190A013B}" type="presParOf" srcId="{98EBC23D-7232-48A8-A0DB-FB74E09E3685}" destId="{B1C64817-A106-422C-9362-1F5A57A6EFF9}" srcOrd="6" destOrd="0" presId="urn:microsoft.com/office/officeart/2005/8/layout/vProcess5"/>
    <dgm:cxn modelId="{89C4C0CB-AABF-45C7-AD3C-809F6F6FAF31}" type="presParOf" srcId="{98EBC23D-7232-48A8-A0DB-FB74E09E3685}" destId="{49CA4822-7124-4BF4-89D3-88DA4C4C88A2}" srcOrd="7" destOrd="0" presId="urn:microsoft.com/office/officeart/2005/8/layout/vProcess5"/>
    <dgm:cxn modelId="{A3F92AE5-1647-42B1-B093-9B235C647F8E}" type="presParOf" srcId="{98EBC23D-7232-48A8-A0DB-FB74E09E3685}" destId="{AD1AFD84-C6D9-42F7-9C6A-D2C285052ED4}" srcOrd="8" destOrd="0" presId="urn:microsoft.com/office/officeart/2005/8/layout/vProcess5"/>
    <dgm:cxn modelId="{35FD4BD7-7BD9-4ED1-AFF0-12218C6DDC96}" type="presParOf" srcId="{98EBC23D-7232-48A8-A0DB-FB74E09E3685}" destId="{0FC670DF-C26C-4D2F-8A7B-9FD45B8B2A6D}" srcOrd="9" destOrd="0" presId="urn:microsoft.com/office/officeart/2005/8/layout/vProcess5"/>
    <dgm:cxn modelId="{77E4937D-FB45-49B2-B67B-89C4D389089E}" type="presParOf" srcId="{98EBC23D-7232-48A8-A0DB-FB74E09E3685}" destId="{B4733188-4B09-4E81-A1D9-197BE88F5BFB}" srcOrd="10" destOrd="0" presId="urn:microsoft.com/office/officeart/2005/8/layout/vProcess5"/>
    <dgm:cxn modelId="{F9A97F60-4782-44E5-AEC7-E14802BFAE48}" type="presParOf" srcId="{98EBC23D-7232-48A8-A0DB-FB74E09E3685}" destId="{2E594170-ADFD-4A29-8859-F03C6F3EE0D1}" srcOrd="11" destOrd="0" presId="urn:microsoft.com/office/officeart/2005/8/layout/vProcess5"/>
    <dgm:cxn modelId="{5DC89E16-CB87-41ED-87C7-07555EB8E8BD}" type="presParOf" srcId="{98EBC23D-7232-48A8-A0DB-FB74E09E3685}" destId="{005A767A-8C13-4F20-AD99-373527B3598A}" srcOrd="12" destOrd="0" presId="urn:microsoft.com/office/officeart/2005/8/layout/vProcess5"/>
    <dgm:cxn modelId="{8AC079DF-4B12-4BC8-8607-7BC52C251BD1}" type="presParOf" srcId="{98EBC23D-7232-48A8-A0DB-FB74E09E3685}" destId="{86D64BFA-2729-4932-A9F4-3EF1C1382310}" srcOrd="13" destOrd="0" presId="urn:microsoft.com/office/officeart/2005/8/layout/vProcess5"/>
    <dgm:cxn modelId="{840AD5D5-7996-4979-86CB-BEEC8765FE76}" type="presParOf" srcId="{98EBC23D-7232-48A8-A0DB-FB74E09E3685}" destId="{DA7E0B7F-0B80-4C3F-9405-5B61C1E4251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5982E0-8BD9-40AA-8520-A4E4F38ED4D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CBB53224-D70B-425A-B99D-4357C8888588}">
      <dgm:prSet phldrT="[Text]" custT="1"/>
      <dgm:spPr>
        <a:solidFill>
          <a:schemeClr val="accent6">
            <a:lumMod val="20000"/>
            <a:lumOff val="80000"/>
          </a:schemeClr>
        </a:solidFill>
      </dgm:spPr>
      <dgm:t>
        <a:bodyPr/>
        <a:lstStyle/>
        <a:p>
          <a:r>
            <a:rPr lang="de-DE" sz="2400" dirty="0" err="1" smtClean="0">
              <a:solidFill>
                <a:schemeClr val="tx1"/>
              </a:solidFill>
            </a:rPr>
            <a:t>Manipu-lationen</a:t>
          </a:r>
          <a:r>
            <a:rPr lang="de-DE" sz="2400" dirty="0" smtClean="0">
              <a:solidFill>
                <a:schemeClr val="tx1"/>
              </a:solidFill>
            </a:rPr>
            <a:t> mittels…</a:t>
          </a:r>
          <a:endParaRPr lang="de-DE" sz="2400" dirty="0">
            <a:solidFill>
              <a:schemeClr val="tx1"/>
            </a:solidFill>
          </a:endParaRPr>
        </a:p>
      </dgm:t>
    </dgm:pt>
    <dgm:pt modelId="{0D3DCFF6-A4DA-4C65-B3BD-B4BA4AE47437}" type="parTrans" cxnId="{A032521E-D116-4E99-B050-F110622C0A4D}">
      <dgm:prSet/>
      <dgm:spPr/>
      <dgm:t>
        <a:bodyPr/>
        <a:lstStyle/>
        <a:p>
          <a:endParaRPr lang="de-DE">
            <a:solidFill>
              <a:schemeClr val="tx1"/>
            </a:solidFill>
          </a:endParaRPr>
        </a:p>
      </dgm:t>
    </dgm:pt>
    <dgm:pt modelId="{44391477-211E-4A3A-BB2D-B50C5F7856FD}" type="sibTrans" cxnId="{A032521E-D116-4E99-B050-F110622C0A4D}">
      <dgm:prSet/>
      <dgm:spPr/>
      <dgm:t>
        <a:bodyPr/>
        <a:lstStyle/>
        <a:p>
          <a:endParaRPr lang="de-DE">
            <a:solidFill>
              <a:schemeClr val="tx1"/>
            </a:solidFill>
          </a:endParaRPr>
        </a:p>
      </dgm:t>
    </dgm:pt>
    <dgm:pt modelId="{C0908A33-4041-4E34-B0A1-06647602BF73}">
      <dgm:prSet phldrT="[Text]" custT="1"/>
      <dgm:spPr>
        <a:solidFill>
          <a:schemeClr val="accent6">
            <a:lumMod val="20000"/>
            <a:lumOff val="80000"/>
          </a:schemeClr>
        </a:solidFill>
      </dgm:spPr>
      <dgm:t>
        <a:bodyPr/>
        <a:lstStyle/>
        <a:p>
          <a:r>
            <a:rPr lang="de-DE" sz="1200" dirty="0" err="1" smtClean="0">
              <a:solidFill>
                <a:schemeClr val="tx1"/>
              </a:solidFill>
            </a:rPr>
            <a:t>Zapper</a:t>
          </a:r>
          <a:endParaRPr lang="de-DE" sz="1200" dirty="0">
            <a:solidFill>
              <a:schemeClr val="tx1"/>
            </a:solidFill>
          </a:endParaRPr>
        </a:p>
      </dgm:t>
    </dgm:pt>
    <dgm:pt modelId="{653C09E9-6530-4159-9C3C-C2B946A1B282}" type="parTrans" cxnId="{65455353-3FE1-456A-B091-1F76E6C7EECB}">
      <dgm:prSet/>
      <dgm:spPr/>
      <dgm:t>
        <a:bodyPr/>
        <a:lstStyle/>
        <a:p>
          <a:endParaRPr lang="de-DE">
            <a:solidFill>
              <a:schemeClr val="tx1"/>
            </a:solidFill>
          </a:endParaRPr>
        </a:p>
      </dgm:t>
    </dgm:pt>
    <dgm:pt modelId="{B812EAE6-28F3-4E35-8F22-81C9136E4C70}" type="sibTrans" cxnId="{65455353-3FE1-456A-B091-1F76E6C7EECB}">
      <dgm:prSet/>
      <dgm:spPr/>
      <dgm:t>
        <a:bodyPr/>
        <a:lstStyle/>
        <a:p>
          <a:endParaRPr lang="de-DE">
            <a:solidFill>
              <a:schemeClr val="tx1"/>
            </a:solidFill>
          </a:endParaRPr>
        </a:p>
      </dgm:t>
    </dgm:pt>
    <dgm:pt modelId="{21AB299E-6C0D-48D0-BA71-C272B59FB0D5}">
      <dgm:prSet phldrT="[Text]" custT="1"/>
      <dgm:spPr>
        <a:solidFill>
          <a:schemeClr val="accent6">
            <a:lumMod val="20000"/>
            <a:lumOff val="80000"/>
          </a:schemeClr>
        </a:solidFill>
      </dgm:spPr>
      <dgm:t>
        <a:bodyPr/>
        <a:lstStyle/>
        <a:p>
          <a:r>
            <a:rPr lang="de-DE" sz="1200" dirty="0" smtClean="0">
              <a:solidFill>
                <a:schemeClr val="tx1"/>
              </a:solidFill>
            </a:rPr>
            <a:t>Jumper</a:t>
          </a:r>
          <a:endParaRPr lang="de-DE" sz="1200" dirty="0">
            <a:solidFill>
              <a:schemeClr val="tx1"/>
            </a:solidFill>
          </a:endParaRPr>
        </a:p>
      </dgm:t>
    </dgm:pt>
    <dgm:pt modelId="{2456175B-577A-4BBA-9734-040A62EC4D13}" type="parTrans" cxnId="{99316589-BE7A-4A44-881C-540D061EDFFB}">
      <dgm:prSet/>
      <dgm:spPr/>
      <dgm:t>
        <a:bodyPr/>
        <a:lstStyle/>
        <a:p>
          <a:endParaRPr lang="de-DE">
            <a:solidFill>
              <a:schemeClr val="tx1"/>
            </a:solidFill>
          </a:endParaRPr>
        </a:p>
      </dgm:t>
    </dgm:pt>
    <dgm:pt modelId="{B704A21E-B359-4503-8D6B-6310DAF400D0}" type="sibTrans" cxnId="{99316589-BE7A-4A44-881C-540D061EDFFB}">
      <dgm:prSet/>
      <dgm:spPr/>
      <dgm:t>
        <a:bodyPr/>
        <a:lstStyle/>
        <a:p>
          <a:endParaRPr lang="de-DE">
            <a:solidFill>
              <a:schemeClr val="tx1"/>
            </a:solidFill>
          </a:endParaRPr>
        </a:p>
      </dgm:t>
    </dgm:pt>
    <dgm:pt modelId="{0F52D6C0-0AE5-4F46-8A21-AB540B9FFF1E}">
      <dgm:prSet phldrT="[Text]" custT="1"/>
      <dgm:spPr>
        <a:solidFill>
          <a:schemeClr val="accent6">
            <a:lumMod val="20000"/>
            <a:lumOff val="80000"/>
          </a:schemeClr>
        </a:solidFill>
      </dgm:spPr>
      <dgm:t>
        <a:bodyPr/>
        <a:lstStyle/>
        <a:p>
          <a:r>
            <a:rPr lang="de-DE" sz="1200" dirty="0" smtClean="0">
              <a:solidFill>
                <a:schemeClr val="tx1"/>
              </a:solidFill>
            </a:rPr>
            <a:t>Waren-gruppen als durchlaufende Posten</a:t>
          </a:r>
          <a:endParaRPr lang="de-DE" sz="1200" dirty="0">
            <a:solidFill>
              <a:schemeClr val="tx1"/>
            </a:solidFill>
          </a:endParaRPr>
        </a:p>
      </dgm:t>
    </dgm:pt>
    <dgm:pt modelId="{B248423B-B950-41C7-91A8-6F8539486237}" type="parTrans" cxnId="{DF7E9DD6-6617-42DF-AE8B-D4E18AAD7358}">
      <dgm:prSet/>
      <dgm:spPr/>
      <dgm:t>
        <a:bodyPr/>
        <a:lstStyle/>
        <a:p>
          <a:endParaRPr lang="de-DE">
            <a:solidFill>
              <a:schemeClr val="tx1"/>
            </a:solidFill>
          </a:endParaRPr>
        </a:p>
      </dgm:t>
    </dgm:pt>
    <dgm:pt modelId="{D5873581-86A2-45B7-8AA3-0F175D8BD817}" type="sibTrans" cxnId="{DF7E9DD6-6617-42DF-AE8B-D4E18AAD7358}">
      <dgm:prSet/>
      <dgm:spPr/>
      <dgm:t>
        <a:bodyPr/>
        <a:lstStyle/>
        <a:p>
          <a:endParaRPr lang="de-DE">
            <a:solidFill>
              <a:schemeClr val="tx1"/>
            </a:solidFill>
          </a:endParaRPr>
        </a:p>
      </dgm:t>
    </dgm:pt>
    <dgm:pt modelId="{E9D932E2-C5F8-4C35-AAD8-A94AAFBF0675}">
      <dgm:prSet phldrT="[Text]" custT="1"/>
      <dgm:spPr>
        <a:solidFill>
          <a:schemeClr val="accent6">
            <a:lumMod val="20000"/>
            <a:lumOff val="80000"/>
          </a:schemeClr>
        </a:solidFill>
      </dgm:spPr>
      <dgm:t>
        <a:bodyPr/>
        <a:lstStyle/>
        <a:p>
          <a:r>
            <a:rPr lang="de-DE" sz="1200" dirty="0" err="1" smtClean="0">
              <a:solidFill>
                <a:schemeClr val="tx1"/>
              </a:solidFill>
            </a:rPr>
            <a:t>Proforma-rech-nungen</a:t>
          </a:r>
          <a:endParaRPr lang="de-DE" sz="1200" dirty="0">
            <a:solidFill>
              <a:schemeClr val="tx1"/>
            </a:solidFill>
          </a:endParaRPr>
        </a:p>
      </dgm:t>
    </dgm:pt>
    <dgm:pt modelId="{5AD8AC7E-0D6A-4857-B208-66C3AFE8F71A}" type="parTrans" cxnId="{B81D181F-BCC2-452B-AB28-8D30E154D8E8}">
      <dgm:prSet/>
      <dgm:spPr/>
      <dgm:t>
        <a:bodyPr/>
        <a:lstStyle/>
        <a:p>
          <a:endParaRPr lang="de-DE">
            <a:solidFill>
              <a:schemeClr val="tx1"/>
            </a:solidFill>
          </a:endParaRPr>
        </a:p>
      </dgm:t>
    </dgm:pt>
    <dgm:pt modelId="{FD2F13FA-DB70-4650-AEF0-29BF4D0E1317}" type="sibTrans" cxnId="{B81D181F-BCC2-452B-AB28-8D30E154D8E8}">
      <dgm:prSet/>
      <dgm:spPr/>
      <dgm:t>
        <a:bodyPr/>
        <a:lstStyle/>
        <a:p>
          <a:endParaRPr lang="de-DE">
            <a:solidFill>
              <a:schemeClr val="tx1"/>
            </a:solidFill>
          </a:endParaRPr>
        </a:p>
      </dgm:t>
    </dgm:pt>
    <dgm:pt modelId="{B6861029-C840-4EA2-8D5A-62BE849D031C}">
      <dgm:prSet custT="1"/>
      <dgm:spPr>
        <a:solidFill>
          <a:schemeClr val="accent6">
            <a:lumMod val="20000"/>
            <a:lumOff val="80000"/>
          </a:schemeClr>
        </a:solidFill>
      </dgm:spPr>
      <dgm:t>
        <a:bodyPr/>
        <a:lstStyle/>
        <a:p>
          <a:r>
            <a:rPr lang="de-DE" sz="1200" dirty="0" smtClean="0">
              <a:solidFill>
                <a:schemeClr val="tx1"/>
              </a:solidFill>
            </a:rPr>
            <a:t>Phantom-ware</a:t>
          </a:r>
          <a:endParaRPr lang="de-DE" sz="1200" dirty="0">
            <a:solidFill>
              <a:schemeClr val="tx1"/>
            </a:solidFill>
          </a:endParaRPr>
        </a:p>
      </dgm:t>
    </dgm:pt>
    <dgm:pt modelId="{4F5BFE75-D889-48D8-811A-41919921737D}" type="parTrans" cxnId="{090E0C5B-3F61-4C5C-B1AA-D71F1200EF0F}">
      <dgm:prSet/>
      <dgm:spPr/>
      <dgm:t>
        <a:bodyPr/>
        <a:lstStyle/>
        <a:p>
          <a:endParaRPr lang="de-DE">
            <a:solidFill>
              <a:schemeClr val="tx1"/>
            </a:solidFill>
          </a:endParaRPr>
        </a:p>
      </dgm:t>
    </dgm:pt>
    <dgm:pt modelId="{C18F1726-F433-4EFE-8E43-99B393107375}" type="sibTrans" cxnId="{090E0C5B-3F61-4C5C-B1AA-D71F1200EF0F}">
      <dgm:prSet/>
      <dgm:spPr/>
      <dgm:t>
        <a:bodyPr/>
        <a:lstStyle/>
        <a:p>
          <a:endParaRPr lang="de-DE">
            <a:solidFill>
              <a:schemeClr val="tx1"/>
            </a:solidFill>
          </a:endParaRPr>
        </a:p>
      </dgm:t>
    </dgm:pt>
    <dgm:pt modelId="{A4A8DEF7-0359-4A82-9A9C-9900A483EA0B}">
      <dgm:prSet custT="1"/>
      <dgm:spPr>
        <a:solidFill>
          <a:schemeClr val="accent6">
            <a:lumMod val="20000"/>
            <a:lumOff val="80000"/>
          </a:schemeClr>
        </a:solidFill>
      </dgm:spPr>
      <dgm:t>
        <a:bodyPr/>
        <a:lstStyle/>
        <a:p>
          <a:r>
            <a:rPr lang="de-DE" sz="1200" dirty="0" smtClean="0">
              <a:solidFill>
                <a:schemeClr val="tx1"/>
              </a:solidFill>
            </a:rPr>
            <a:t>Unter-</a:t>
          </a:r>
          <a:r>
            <a:rPr lang="de-DE" sz="1200" dirty="0" err="1" smtClean="0">
              <a:solidFill>
                <a:schemeClr val="tx1"/>
              </a:solidFill>
            </a:rPr>
            <a:t>drückung</a:t>
          </a:r>
          <a:r>
            <a:rPr lang="de-DE" sz="1200" dirty="0" smtClean="0">
              <a:solidFill>
                <a:schemeClr val="tx1"/>
              </a:solidFill>
            </a:rPr>
            <a:t> von Storni, Trainings-bediener</a:t>
          </a:r>
          <a:endParaRPr lang="de-DE" sz="1200" dirty="0">
            <a:solidFill>
              <a:schemeClr val="tx1"/>
            </a:solidFill>
          </a:endParaRPr>
        </a:p>
      </dgm:t>
    </dgm:pt>
    <dgm:pt modelId="{1344C67A-B777-40A3-976B-B1C0E4CBABB3}" type="parTrans" cxnId="{FBA31EE7-0A44-4669-9055-D6927D7126A1}">
      <dgm:prSet/>
      <dgm:spPr/>
      <dgm:t>
        <a:bodyPr/>
        <a:lstStyle/>
        <a:p>
          <a:endParaRPr lang="de-DE">
            <a:solidFill>
              <a:schemeClr val="tx1"/>
            </a:solidFill>
          </a:endParaRPr>
        </a:p>
      </dgm:t>
    </dgm:pt>
    <dgm:pt modelId="{EADF14D8-E5B3-4B7E-AA3B-DEAC46FB9E28}" type="sibTrans" cxnId="{FBA31EE7-0A44-4669-9055-D6927D7126A1}">
      <dgm:prSet/>
      <dgm:spPr/>
      <dgm:t>
        <a:bodyPr/>
        <a:lstStyle/>
        <a:p>
          <a:endParaRPr lang="de-DE">
            <a:solidFill>
              <a:schemeClr val="tx1"/>
            </a:solidFill>
          </a:endParaRPr>
        </a:p>
      </dgm:t>
    </dgm:pt>
    <dgm:pt modelId="{9110BE1C-2934-44F9-A639-E540792F0719}">
      <dgm:prSet custT="1"/>
      <dgm:spPr>
        <a:solidFill>
          <a:schemeClr val="accent6">
            <a:lumMod val="20000"/>
            <a:lumOff val="80000"/>
          </a:schemeClr>
        </a:solidFill>
      </dgm:spPr>
      <dgm:t>
        <a:bodyPr/>
        <a:lstStyle/>
        <a:p>
          <a:r>
            <a:rPr lang="de-DE" sz="1200" dirty="0" smtClean="0">
              <a:solidFill>
                <a:schemeClr val="tx1"/>
              </a:solidFill>
            </a:rPr>
            <a:t>Nicht Erfassung von Einnahmen in der Kasse</a:t>
          </a:r>
          <a:endParaRPr lang="de-DE" sz="1200" dirty="0">
            <a:solidFill>
              <a:schemeClr val="tx1"/>
            </a:solidFill>
          </a:endParaRPr>
        </a:p>
      </dgm:t>
    </dgm:pt>
    <dgm:pt modelId="{A275C5B1-F2DC-49AF-8AA6-8D6D4DEF5532}" type="parTrans" cxnId="{B27E85E9-8652-442B-A3A4-D23CD470AE77}">
      <dgm:prSet/>
      <dgm:spPr/>
      <dgm:t>
        <a:bodyPr/>
        <a:lstStyle/>
        <a:p>
          <a:endParaRPr lang="de-DE">
            <a:solidFill>
              <a:schemeClr val="tx1"/>
            </a:solidFill>
          </a:endParaRPr>
        </a:p>
      </dgm:t>
    </dgm:pt>
    <dgm:pt modelId="{B086440D-E0CB-450E-9B10-AD47969C6481}" type="sibTrans" cxnId="{B27E85E9-8652-442B-A3A4-D23CD470AE77}">
      <dgm:prSet/>
      <dgm:spPr/>
      <dgm:t>
        <a:bodyPr/>
        <a:lstStyle/>
        <a:p>
          <a:endParaRPr lang="de-DE">
            <a:solidFill>
              <a:schemeClr val="tx1"/>
            </a:solidFill>
          </a:endParaRPr>
        </a:p>
      </dgm:t>
    </dgm:pt>
    <dgm:pt modelId="{CB273EC5-6967-489F-98AC-04DCC9DF750E}">
      <dgm:prSet custT="1"/>
      <dgm:spPr>
        <a:solidFill>
          <a:schemeClr val="accent6">
            <a:lumMod val="20000"/>
            <a:lumOff val="80000"/>
          </a:schemeClr>
        </a:solidFill>
      </dgm:spPr>
      <dgm:t>
        <a:bodyPr/>
        <a:lstStyle/>
        <a:p>
          <a:r>
            <a:rPr lang="de-DE" sz="1200" dirty="0" smtClean="0">
              <a:solidFill>
                <a:schemeClr val="tx1"/>
              </a:solidFill>
            </a:rPr>
            <a:t>u.v.m.</a:t>
          </a:r>
          <a:endParaRPr lang="de-DE" sz="1200" dirty="0">
            <a:solidFill>
              <a:schemeClr val="tx1"/>
            </a:solidFill>
          </a:endParaRPr>
        </a:p>
      </dgm:t>
    </dgm:pt>
    <dgm:pt modelId="{4EF45B06-52DA-4EC2-A847-928217C86410}" type="parTrans" cxnId="{C0509951-5697-4A33-90A5-AF151E345AF7}">
      <dgm:prSet/>
      <dgm:spPr/>
      <dgm:t>
        <a:bodyPr/>
        <a:lstStyle/>
        <a:p>
          <a:endParaRPr lang="de-DE">
            <a:solidFill>
              <a:schemeClr val="tx1"/>
            </a:solidFill>
          </a:endParaRPr>
        </a:p>
      </dgm:t>
    </dgm:pt>
    <dgm:pt modelId="{CAF3EFD4-BFD9-4678-BF05-9BFC2C588A54}" type="sibTrans" cxnId="{C0509951-5697-4A33-90A5-AF151E345AF7}">
      <dgm:prSet/>
      <dgm:spPr/>
      <dgm:t>
        <a:bodyPr/>
        <a:lstStyle/>
        <a:p>
          <a:endParaRPr lang="de-DE">
            <a:solidFill>
              <a:schemeClr val="tx1"/>
            </a:solidFill>
          </a:endParaRPr>
        </a:p>
      </dgm:t>
    </dgm:pt>
    <dgm:pt modelId="{02AD5A83-5B3D-4F0B-8FDC-65F20491265E}" type="pres">
      <dgm:prSet presAssocID="{745982E0-8BD9-40AA-8520-A4E4F38ED4D4}" presName="Name0" presStyleCnt="0">
        <dgm:presLayoutVars>
          <dgm:chMax val="1"/>
          <dgm:dir/>
          <dgm:animLvl val="ctr"/>
          <dgm:resizeHandles val="exact"/>
        </dgm:presLayoutVars>
      </dgm:prSet>
      <dgm:spPr/>
      <dgm:t>
        <a:bodyPr/>
        <a:lstStyle/>
        <a:p>
          <a:endParaRPr lang="de-DE"/>
        </a:p>
      </dgm:t>
    </dgm:pt>
    <dgm:pt modelId="{E4AE1350-89AB-4BE9-9392-47385DDC2A6D}" type="pres">
      <dgm:prSet presAssocID="{CBB53224-D70B-425A-B99D-4357C8888588}" presName="centerShape" presStyleLbl="node0" presStyleIdx="0" presStyleCnt="1"/>
      <dgm:spPr/>
      <dgm:t>
        <a:bodyPr/>
        <a:lstStyle/>
        <a:p>
          <a:endParaRPr lang="de-DE"/>
        </a:p>
      </dgm:t>
    </dgm:pt>
    <dgm:pt modelId="{14EDB100-0CBB-435B-BD5F-C683EF9F9D47}" type="pres">
      <dgm:prSet presAssocID="{C0908A33-4041-4E34-B0A1-06647602BF73}" presName="node" presStyleLbl="node1" presStyleIdx="0" presStyleCnt="8">
        <dgm:presLayoutVars>
          <dgm:bulletEnabled val="1"/>
        </dgm:presLayoutVars>
      </dgm:prSet>
      <dgm:spPr/>
      <dgm:t>
        <a:bodyPr/>
        <a:lstStyle/>
        <a:p>
          <a:endParaRPr lang="de-DE"/>
        </a:p>
      </dgm:t>
    </dgm:pt>
    <dgm:pt modelId="{BAE1DE8E-0129-4E2B-AC30-670E2B0EE8FD}" type="pres">
      <dgm:prSet presAssocID="{C0908A33-4041-4E34-B0A1-06647602BF73}" presName="dummy" presStyleCnt="0"/>
      <dgm:spPr/>
    </dgm:pt>
    <dgm:pt modelId="{672FF9D7-F6F3-492D-8DEE-51CC8AB9355B}" type="pres">
      <dgm:prSet presAssocID="{B812EAE6-28F3-4E35-8F22-81C9136E4C70}" presName="sibTrans" presStyleLbl="sibTrans2D1" presStyleIdx="0" presStyleCnt="8"/>
      <dgm:spPr/>
      <dgm:t>
        <a:bodyPr/>
        <a:lstStyle/>
        <a:p>
          <a:endParaRPr lang="de-DE"/>
        </a:p>
      </dgm:t>
    </dgm:pt>
    <dgm:pt modelId="{A05A9A48-FBD3-4CD3-A188-21E8E9296A8B}" type="pres">
      <dgm:prSet presAssocID="{21AB299E-6C0D-48D0-BA71-C272B59FB0D5}" presName="node" presStyleLbl="node1" presStyleIdx="1" presStyleCnt="8">
        <dgm:presLayoutVars>
          <dgm:bulletEnabled val="1"/>
        </dgm:presLayoutVars>
      </dgm:prSet>
      <dgm:spPr/>
      <dgm:t>
        <a:bodyPr/>
        <a:lstStyle/>
        <a:p>
          <a:endParaRPr lang="de-DE"/>
        </a:p>
      </dgm:t>
    </dgm:pt>
    <dgm:pt modelId="{1B4900A8-9481-43BB-91B4-83A4D2EAFB61}" type="pres">
      <dgm:prSet presAssocID="{21AB299E-6C0D-48D0-BA71-C272B59FB0D5}" presName="dummy" presStyleCnt="0"/>
      <dgm:spPr/>
    </dgm:pt>
    <dgm:pt modelId="{9BEBB822-BE45-4CD4-9337-DFFB155FB559}" type="pres">
      <dgm:prSet presAssocID="{B704A21E-B359-4503-8D6B-6310DAF400D0}" presName="sibTrans" presStyleLbl="sibTrans2D1" presStyleIdx="1" presStyleCnt="8"/>
      <dgm:spPr/>
      <dgm:t>
        <a:bodyPr/>
        <a:lstStyle/>
        <a:p>
          <a:endParaRPr lang="de-DE"/>
        </a:p>
      </dgm:t>
    </dgm:pt>
    <dgm:pt modelId="{43D60C61-3318-4C4C-9A8B-B5740F87DDAD}" type="pres">
      <dgm:prSet presAssocID="{B6861029-C840-4EA2-8D5A-62BE849D031C}" presName="node" presStyleLbl="node1" presStyleIdx="2" presStyleCnt="8">
        <dgm:presLayoutVars>
          <dgm:bulletEnabled val="1"/>
        </dgm:presLayoutVars>
      </dgm:prSet>
      <dgm:spPr/>
      <dgm:t>
        <a:bodyPr/>
        <a:lstStyle/>
        <a:p>
          <a:endParaRPr lang="de-DE"/>
        </a:p>
      </dgm:t>
    </dgm:pt>
    <dgm:pt modelId="{36327114-A817-4E7C-87F9-D259D48BF550}" type="pres">
      <dgm:prSet presAssocID="{B6861029-C840-4EA2-8D5A-62BE849D031C}" presName="dummy" presStyleCnt="0"/>
      <dgm:spPr/>
    </dgm:pt>
    <dgm:pt modelId="{0F8B43EA-53F2-45AF-802D-7E48BEC075E8}" type="pres">
      <dgm:prSet presAssocID="{C18F1726-F433-4EFE-8E43-99B393107375}" presName="sibTrans" presStyleLbl="sibTrans2D1" presStyleIdx="2" presStyleCnt="8"/>
      <dgm:spPr/>
      <dgm:t>
        <a:bodyPr/>
        <a:lstStyle/>
        <a:p>
          <a:endParaRPr lang="de-DE"/>
        </a:p>
      </dgm:t>
    </dgm:pt>
    <dgm:pt modelId="{01A3562D-76B5-4C60-9FA2-D46BC2F6DAA0}" type="pres">
      <dgm:prSet presAssocID="{A4A8DEF7-0359-4A82-9A9C-9900A483EA0B}" presName="node" presStyleLbl="node1" presStyleIdx="3" presStyleCnt="8">
        <dgm:presLayoutVars>
          <dgm:bulletEnabled val="1"/>
        </dgm:presLayoutVars>
      </dgm:prSet>
      <dgm:spPr/>
      <dgm:t>
        <a:bodyPr/>
        <a:lstStyle/>
        <a:p>
          <a:endParaRPr lang="de-DE"/>
        </a:p>
      </dgm:t>
    </dgm:pt>
    <dgm:pt modelId="{AFF254D3-722D-404C-81E6-45A00771B118}" type="pres">
      <dgm:prSet presAssocID="{A4A8DEF7-0359-4A82-9A9C-9900A483EA0B}" presName="dummy" presStyleCnt="0"/>
      <dgm:spPr/>
    </dgm:pt>
    <dgm:pt modelId="{A315BA4F-8967-4703-B298-D0D571F35D19}" type="pres">
      <dgm:prSet presAssocID="{EADF14D8-E5B3-4B7E-AA3B-DEAC46FB9E28}" presName="sibTrans" presStyleLbl="sibTrans2D1" presStyleIdx="3" presStyleCnt="8"/>
      <dgm:spPr/>
      <dgm:t>
        <a:bodyPr/>
        <a:lstStyle/>
        <a:p>
          <a:endParaRPr lang="de-DE"/>
        </a:p>
      </dgm:t>
    </dgm:pt>
    <dgm:pt modelId="{D4284C93-BCE3-4EA5-8412-4B7695AF206A}" type="pres">
      <dgm:prSet presAssocID="{CB273EC5-6967-489F-98AC-04DCC9DF750E}" presName="node" presStyleLbl="node1" presStyleIdx="4" presStyleCnt="8">
        <dgm:presLayoutVars>
          <dgm:bulletEnabled val="1"/>
        </dgm:presLayoutVars>
      </dgm:prSet>
      <dgm:spPr/>
      <dgm:t>
        <a:bodyPr/>
        <a:lstStyle/>
        <a:p>
          <a:endParaRPr lang="de-DE"/>
        </a:p>
      </dgm:t>
    </dgm:pt>
    <dgm:pt modelId="{733CB4A3-93C5-4827-B448-3B4C53855B10}" type="pres">
      <dgm:prSet presAssocID="{CB273EC5-6967-489F-98AC-04DCC9DF750E}" presName="dummy" presStyleCnt="0"/>
      <dgm:spPr/>
    </dgm:pt>
    <dgm:pt modelId="{3510437C-DF85-4D80-8CF6-3D0071569F80}" type="pres">
      <dgm:prSet presAssocID="{CAF3EFD4-BFD9-4678-BF05-9BFC2C588A54}" presName="sibTrans" presStyleLbl="sibTrans2D1" presStyleIdx="4" presStyleCnt="8"/>
      <dgm:spPr/>
      <dgm:t>
        <a:bodyPr/>
        <a:lstStyle/>
        <a:p>
          <a:endParaRPr lang="de-DE"/>
        </a:p>
      </dgm:t>
    </dgm:pt>
    <dgm:pt modelId="{39CF6113-D734-4566-A23F-70CACC9F93A2}" type="pres">
      <dgm:prSet presAssocID="{9110BE1C-2934-44F9-A639-E540792F0719}" presName="node" presStyleLbl="node1" presStyleIdx="5" presStyleCnt="8">
        <dgm:presLayoutVars>
          <dgm:bulletEnabled val="1"/>
        </dgm:presLayoutVars>
      </dgm:prSet>
      <dgm:spPr/>
      <dgm:t>
        <a:bodyPr/>
        <a:lstStyle/>
        <a:p>
          <a:endParaRPr lang="de-DE"/>
        </a:p>
      </dgm:t>
    </dgm:pt>
    <dgm:pt modelId="{4C54C832-BD3C-4996-8C43-AB6FDE76A027}" type="pres">
      <dgm:prSet presAssocID="{9110BE1C-2934-44F9-A639-E540792F0719}" presName="dummy" presStyleCnt="0"/>
      <dgm:spPr/>
    </dgm:pt>
    <dgm:pt modelId="{E67CD11B-8553-4708-9993-5C067074C663}" type="pres">
      <dgm:prSet presAssocID="{B086440D-E0CB-450E-9B10-AD47969C6481}" presName="sibTrans" presStyleLbl="sibTrans2D1" presStyleIdx="5" presStyleCnt="8"/>
      <dgm:spPr/>
      <dgm:t>
        <a:bodyPr/>
        <a:lstStyle/>
        <a:p>
          <a:endParaRPr lang="de-DE"/>
        </a:p>
      </dgm:t>
    </dgm:pt>
    <dgm:pt modelId="{F18694F8-62CB-46EC-9C2B-7D322ADEB8E8}" type="pres">
      <dgm:prSet presAssocID="{0F52D6C0-0AE5-4F46-8A21-AB540B9FFF1E}" presName="node" presStyleLbl="node1" presStyleIdx="6" presStyleCnt="8">
        <dgm:presLayoutVars>
          <dgm:bulletEnabled val="1"/>
        </dgm:presLayoutVars>
      </dgm:prSet>
      <dgm:spPr/>
      <dgm:t>
        <a:bodyPr/>
        <a:lstStyle/>
        <a:p>
          <a:endParaRPr lang="de-DE"/>
        </a:p>
      </dgm:t>
    </dgm:pt>
    <dgm:pt modelId="{EAE14EA1-0577-4578-B440-91E515EFAA0C}" type="pres">
      <dgm:prSet presAssocID="{0F52D6C0-0AE5-4F46-8A21-AB540B9FFF1E}" presName="dummy" presStyleCnt="0"/>
      <dgm:spPr/>
    </dgm:pt>
    <dgm:pt modelId="{FB3DC2A2-519E-4707-A1CD-E12654499408}" type="pres">
      <dgm:prSet presAssocID="{D5873581-86A2-45B7-8AA3-0F175D8BD817}" presName="sibTrans" presStyleLbl="sibTrans2D1" presStyleIdx="6" presStyleCnt="8"/>
      <dgm:spPr/>
      <dgm:t>
        <a:bodyPr/>
        <a:lstStyle/>
        <a:p>
          <a:endParaRPr lang="de-DE"/>
        </a:p>
      </dgm:t>
    </dgm:pt>
    <dgm:pt modelId="{F4D15450-4990-4790-BB93-C1DD974DA723}" type="pres">
      <dgm:prSet presAssocID="{E9D932E2-C5F8-4C35-AAD8-A94AAFBF0675}" presName="node" presStyleLbl="node1" presStyleIdx="7" presStyleCnt="8">
        <dgm:presLayoutVars>
          <dgm:bulletEnabled val="1"/>
        </dgm:presLayoutVars>
      </dgm:prSet>
      <dgm:spPr/>
      <dgm:t>
        <a:bodyPr/>
        <a:lstStyle/>
        <a:p>
          <a:endParaRPr lang="de-DE"/>
        </a:p>
      </dgm:t>
    </dgm:pt>
    <dgm:pt modelId="{9787B4F5-C298-4DBB-AED3-C6C979D71499}" type="pres">
      <dgm:prSet presAssocID="{E9D932E2-C5F8-4C35-AAD8-A94AAFBF0675}" presName="dummy" presStyleCnt="0"/>
      <dgm:spPr/>
    </dgm:pt>
    <dgm:pt modelId="{7CC30B55-4B78-4B03-A0F5-C74C9D0EB44A}" type="pres">
      <dgm:prSet presAssocID="{FD2F13FA-DB70-4650-AEF0-29BF4D0E1317}" presName="sibTrans" presStyleLbl="sibTrans2D1" presStyleIdx="7" presStyleCnt="8"/>
      <dgm:spPr/>
      <dgm:t>
        <a:bodyPr/>
        <a:lstStyle/>
        <a:p>
          <a:endParaRPr lang="de-DE"/>
        </a:p>
      </dgm:t>
    </dgm:pt>
  </dgm:ptLst>
  <dgm:cxnLst>
    <dgm:cxn modelId="{C0509951-5697-4A33-90A5-AF151E345AF7}" srcId="{CBB53224-D70B-425A-B99D-4357C8888588}" destId="{CB273EC5-6967-489F-98AC-04DCC9DF750E}" srcOrd="4" destOrd="0" parTransId="{4EF45B06-52DA-4EC2-A847-928217C86410}" sibTransId="{CAF3EFD4-BFD9-4678-BF05-9BFC2C588A54}"/>
    <dgm:cxn modelId="{4388816C-4570-408D-8525-02E11E93F1E7}" type="presOf" srcId="{A4A8DEF7-0359-4A82-9A9C-9900A483EA0B}" destId="{01A3562D-76B5-4C60-9FA2-D46BC2F6DAA0}" srcOrd="0" destOrd="0" presId="urn:microsoft.com/office/officeart/2005/8/layout/radial6"/>
    <dgm:cxn modelId="{3D942576-B767-44A6-8200-1B8E0C5CC97C}" type="presOf" srcId="{745982E0-8BD9-40AA-8520-A4E4F38ED4D4}" destId="{02AD5A83-5B3D-4F0B-8FDC-65F20491265E}" srcOrd="0" destOrd="0" presId="urn:microsoft.com/office/officeart/2005/8/layout/radial6"/>
    <dgm:cxn modelId="{99316589-BE7A-4A44-881C-540D061EDFFB}" srcId="{CBB53224-D70B-425A-B99D-4357C8888588}" destId="{21AB299E-6C0D-48D0-BA71-C272B59FB0D5}" srcOrd="1" destOrd="0" parTransId="{2456175B-577A-4BBA-9734-040A62EC4D13}" sibTransId="{B704A21E-B359-4503-8D6B-6310DAF400D0}"/>
    <dgm:cxn modelId="{883C7578-1BB4-45CB-A95C-A31C652A8519}" type="presOf" srcId="{D5873581-86A2-45B7-8AA3-0F175D8BD817}" destId="{FB3DC2A2-519E-4707-A1CD-E12654499408}" srcOrd="0" destOrd="0" presId="urn:microsoft.com/office/officeart/2005/8/layout/radial6"/>
    <dgm:cxn modelId="{AC849A87-D9C3-4422-B217-4B8C15FAABCB}" type="presOf" srcId="{EADF14D8-E5B3-4B7E-AA3B-DEAC46FB9E28}" destId="{A315BA4F-8967-4703-B298-D0D571F35D19}" srcOrd="0" destOrd="0" presId="urn:microsoft.com/office/officeart/2005/8/layout/radial6"/>
    <dgm:cxn modelId="{AB1E2E22-532F-497C-8164-BEBEC4C8A445}" type="presOf" srcId="{0F52D6C0-0AE5-4F46-8A21-AB540B9FFF1E}" destId="{F18694F8-62CB-46EC-9C2B-7D322ADEB8E8}" srcOrd="0" destOrd="0" presId="urn:microsoft.com/office/officeart/2005/8/layout/radial6"/>
    <dgm:cxn modelId="{E12CB665-AAD7-4245-BFB7-664C54987B29}" type="presOf" srcId="{CB273EC5-6967-489F-98AC-04DCC9DF750E}" destId="{D4284C93-BCE3-4EA5-8412-4B7695AF206A}" srcOrd="0" destOrd="0" presId="urn:microsoft.com/office/officeart/2005/8/layout/radial6"/>
    <dgm:cxn modelId="{5C6E457C-3B49-4A31-8146-2D35EBBA8035}" type="presOf" srcId="{E9D932E2-C5F8-4C35-AAD8-A94AAFBF0675}" destId="{F4D15450-4990-4790-BB93-C1DD974DA723}" srcOrd="0" destOrd="0" presId="urn:microsoft.com/office/officeart/2005/8/layout/radial6"/>
    <dgm:cxn modelId="{FBA31EE7-0A44-4669-9055-D6927D7126A1}" srcId="{CBB53224-D70B-425A-B99D-4357C8888588}" destId="{A4A8DEF7-0359-4A82-9A9C-9900A483EA0B}" srcOrd="3" destOrd="0" parTransId="{1344C67A-B777-40A3-976B-B1C0E4CBABB3}" sibTransId="{EADF14D8-E5B3-4B7E-AA3B-DEAC46FB9E28}"/>
    <dgm:cxn modelId="{B4C94DE8-1388-4963-9E8D-623FC352D959}" type="presOf" srcId="{B812EAE6-28F3-4E35-8F22-81C9136E4C70}" destId="{672FF9D7-F6F3-492D-8DEE-51CC8AB9355B}" srcOrd="0" destOrd="0" presId="urn:microsoft.com/office/officeart/2005/8/layout/radial6"/>
    <dgm:cxn modelId="{090E0C5B-3F61-4C5C-B1AA-D71F1200EF0F}" srcId="{CBB53224-D70B-425A-B99D-4357C8888588}" destId="{B6861029-C840-4EA2-8D5A-62BE849D031C}" srcOrd="2" destOrd="0" parTransId="{4F5BFE75-D889-48D8-811A-41919921737D}" sibTransId="{C18F1726-F433-4EFE-8E43-99B393107375}"/>
    <dgm:cxn modelId="{B81D181F-BCC2-452B-AB28-8D30E154D8E8}" srcId="{CBB53224-D70B-425A-B99D-4357C8888588}" destId="{E9D932E2-C5F8-4C35-AAD8-A94AAFBF0675}" srcOrd="7" destOrd="0" parTransId="{5AD8AC7E-0D6A-4857-B208-66C3AFE8F71A}" sibTransId="{FD2F13FA-DB70-4650-AEF0-29BF4D0E1317}"/>
    <dgm:cxn modelId="{735E11EE-C6E0-4432-9325-A7CEF1D7A9DE}" type="presOf" srcId="{FD2F13FA-DB70-4650-AEF0-29BF4D0E1317}" destId="{7CC30B55-4B78-4B03-A0F5-C74C9D0EB44A}" srcOrd="0" destOrd="0" presId="urn:microsoft.com/office/officeart/2005/8/layout/radial6"/>
    <dgm:cxn modelId="{B27E85E9-8652-442B-A3A4-D23CD470AE77}" srcId="{CBB53224-D70B-425A-B99D-4357C8888588}" destId="{9110BE1C-2934-44F9-A639-E540792F0719}" srcOrd="5" destOrd="0" parTransId="{A275C5B1-F2DC-49AF-8AA6-8D6D4DEF5532}" sibTransId="{B086440D-E0CB-450E-9B10-AD47969C6481}"/>
    <dgm:cxn modelId="{E9385B7C-F89C-4EA2-81A1-1F0291051E5B}" type="presOf" srcId="{B6861029-C840-4EA2-8D5A-62BE849D031C}" destId="{43D60C61-3318-4C4C-9A8B-B5740F87DDAD}" srcOrd="0" destOrd="0" presId="urn:microsoft.com/office/officeart/2005/8/layout/radial6"/>
    <dgm:cxn modelId="{EB6AD8EC-3660-457B-8E09-8D358C7ECEA0}" type="presOf" srcId="{C18F1726-F433-4EFE-8E43-99B393107375}" destId="{0F8B43EA-53F2-45AF-802D-7E48BEC075E8}" srcOrd="0" destOrd="0" presId="urn:microsoft.com/office/officeart/2005/8/layout/radial6"/>
    <dgm:cxn modelId="{DF7E9DD6-6617-42DF-AE8B-D4E18AAD7358}" srcId="{CBB53224-D70B-425A-B99D-4357C8888588}" destId="{0F52D6C0-0AE5-4F46-8A21-AB540B9FFF1E}" srcOrd="6" destOrd="0" parTransId="{B248423B-B950-41C7-91A8-6F8539486237}" sibTransId="{D5873581-86A2-45B7-8AA3-0F175D8BD817}"/>
    <dgm:cxn modelId="{E5E040A4-237B-4274-B12E-82FCE31B38ED}" type="presOf" srcId="{C0908A33-4041-4E34-B0A1-06647602BF73}" destId="{14EDB100-0CBB-435B-BD5F-C683EF9F9D47}" srcOrd="0" destOrd="0" presId="urn:microsoft.com/office/officeart/2005/8/layout/radial6"/>
    <dgm:cxn modelId="{AC18BD77-2F4A-4E5B-B2C1-4B4E2D9FF2CC}" type="presOf" srcId="{B704A21E-B359-4503-8D6B-6310DAF400D0}" destId="{9BEBB822-BE45-4CD4-9337-DFFB155FB559}" srcOrd="0" destOrd="0" presId="urn:microsoft.com/office/officeart/2005/8/layout/radial6"/>
    <dgm:cxn modelId="{083E0FAD-CBD9-4F1B-BA4D-CB4BA4D18D6D}" type="presOf" srcId="{B086440D-E0CB-450E-9B10-AD47969C6481}" destId="{E67CD11B-8553-4708-9993-5C067074C663}" srcOrd="0" destOrd="0" presId="urn:microsoft.com/office/officeart/2005/8/layout/radial6"/>
    <dgm:cxn modelId="{65455353-3FE1-456A-B091-1F76E6C7EECB}" srcId="{CBB53224-D70B-425A-B99D-4357C8888588}" destId="{C0908A33-4041-4E34-B0A1-06647602BF73}" srcOrd="0" destOrd="0" parTransId="{653C09E9-6530-4159-9C3C-C2B946A1B282}" sibTransId="{B812EAE6-28F3-4E35-8F22-81C9136E4C70}"/>
    <dgm:cxn modelId="{B5E3EA33-52FC-417A-BF22-7F224D419379}" type="presOf" srcId="{CAF3EFD4-BFD9-4678-BF05-9BFC2C588A54}" destId="{3510437C-DF85-4D80-8CF6-3D0071569F80}" srcOrd="0" destOrd="0" presId="urn:microsoft.com/office/officeart/2005/8/layout/radial6"/>
    <dgm:cxn modelId="{A032521E-D116-4E99-B050-F110622C0A4D}" srcId="{745982E0-8BD9-40AA-8520-A4E4F38ED4D4}" destId="{CBB53224-D70B-425A-B99D-4357C8888588}" srcOrd="0" destOrd="0" parTransId="{0D3DCFF6-A4DA-4C65-B3BD-B4BA4AE47437}" sibTransId="{44391477-211E-4A3A-BB2D-B50C5F7856FD}"/>
    <dgm:cxn modelId="{6FDBA095-722A-4E1B-9001-2A0F432244AA}" type="presOf" srcId="{CBB53224-D70B-425A-B99D-4357C8888588}" destId="{E4AE1350-89AB-4BE9-9392-47385DDC2A6D}" srcOrd="0" destOrd="0" presId="urn:microsoft.com/office/officeart/2005/8/layout/radial6"/>
    <dgm:cxn modelId="{D088D323-095F-46A4-B1C9-4B3D00E596B1}" type="presOf" srcId="{21AB299E-6C0D-48D0-BA71-C272B59FB0D5}" destId="{A05A9A48-FBD3-4CD3-A188-21E8E9296A8B}" srcOrd="0" destOrd="0" presId="urn:microsoft.com/office/officeart/2005/8/layout/radial6"/>
    <dgm:cxn modelId="{43EB72A2-E6CD-43C3-92A4-18F4DDACDDC3}" type="presOf" srcId="{9110BE1C-2934-44F9-A639-E540792F0719}" destId="{39CF6113-D734-4566-A23F-70CACC9F93A2}" srcOrd="0" destOrd="0" presId="urn:microsoft.com/office/officeart/2005/8/layout/radial6"/>
    <dgm:cxn modelId="{210550B5-86B1-4D92-8030-21D2C7F027C8}" type="presParOf" srcId="{02AD5A83-5B3D-4F0B-8FDC-65F20491265E}" destId="{E4AE1350-89AB-4BE9-9392-47385DDC2A6D}" srcOrd="0" destOrd="0" presId="urn:microsoft.com/office/officeart/2005/8/layout/radial6"/>
    <dgm:cxn modelId="{F9320D52-35DD-4D60-9D4B-C68E795AF2F1}" type="presParOf" srcId="{02AD5A83-5B3D-4F0B-8FDC-65F20491265E}" destId="{14EDB100-0CBB-435B-BD5F-C683EF9F9D47}" srcOrd="1" destOrd="0" presId="urn:microsoft.com/office/officeart/2005/8/layout/radial6"/>
    <dgm:cxn modelId="{5C15BEA6-BFF6-4D35-AD66-7E9745360EB7}" type="presParOf" srcId="{02AD5A83-5B3D-4F0B-8FDC-65F20491265E}" destId="{BAE1DE8E-0129-4E2B-AC30-670E2B0EE8FD}" srcOrd="2" destOrd="0" presId="urn:microsoft.com/office/officeart/2005/8/layout/radial6"/>
    <dgm:cxn modelId="{672157FB-AE7B-42E3-BB51-9AA69680D815}" type="presParOf" srcId="{02AD5A83-5B3D-4F0B-8FDC-65F20491265E}" destId="{672FF9D7-F6F3-492D-8DEE-51CC8AB9355B}" srcOrd="3" destOrd="0" presId="urn:microsoft.com/office/officeart/2005/8/layout/radial6"/>
    <dgm:cxn modelId="{9729811A-9C27-45E1-A0B7-58CECCDCA8CE}" type="presParOf" srcId="{02AD5A83-5B3D-4F0B-8FDC-65F20491265E}" destId="{A05A9A48-FBD3-4CD3-A188-21E8E9296A8B}" srcOrd="4" destOrd="0" presId="urn:microsoft.com/office/officeart/2005/8/layout/radial6"/>
    <dgm:cxn modelId="{38E9A8D4-167A-43D5-9642-4212C36DA190}" type="presParOf" srcId="{02AD5A83-5B3D-4F0B-8FDC-65F20491265E}" destId="{1B4900A8-9481-43BB-91B4-83A4D2EAFB61}" srcOrd="5" destOrd="0" presId="urn:microsoft.com/office/officeart/2005/8/layout/radial6"/>
    <dgm:cxn modelId="{6F482879-7F12-4621-807D-CAC36009B391}" type="presParOf" srcId="{02AD5A83-5B3D-4F0B-8FDC-65F20491265E}" destId="{9BEBB822-BE45-4CD4-9337-DFFB155FB559}" srcOrd="6" destOrd="0" presId="urn:microsoft.com/office/officeart/2005/8/layout/radial6"/>
    <dgm:cxn modelId="{E144B4C6-CC55-42CF-904B-56B3E5034F15}" type="presParOf" srcId="{02AD5A83-5B3D-4F0B-8FDC-65F20491265E}" destId="{43D60C61-3318-4C4C-9A8B-B5740F87DDAD}" srcOrd="7" destOrd="0" presId="urn:microsoft.com/office/officeart/2005/8/layout/radial6"/>
    <dgm:cxn modelId="{92682434-9224-4986-9192-736353F6CCA7}" type="presParOf" srcId="{02AD5A83-5B3D-4F0B-8FDC-65F20491265E}" destId="{36327114-A817-4E7C-87F9-D259D48BF550}" srcOrd="8" destOrd="0" presId="urn:microsoft.com/office/officeart/2005/8/layout/radial6"/>
    <dgm:cxn modelId="{506DE24A-65BB-4D4D-977B-45E056484FA6}" type="presParOf" srcId="{02AD5A83-5B3D-4F0B-8FDC-65F20491265E}" destId="{0F8B43EA-53F2-45AF-802D-7E48BEC075E8}" srcOrd="9" destOrd="0" presId="urn:microsoft.com/office/officeart/2005/8/layout/radial6"/>
    <dgm:cxn modelId="{9F8DBEC8-7E10-417E-9F99-064B3AC19F61}" type="presParOf" srcId="{02AD5A83-5B3D-4F0B-8FDC-65F20491265E}" destId="{01A3562D-76B5-4C60-9FA2-D46BC2F6DAA0}" srcOrd="10" destOrd="0" presId="urn:microsoft.com/office/officeart/2005/8/layout/radial6"/>
    <dgm:cxn modelId="{BE2EF2A8-C20B-4312-BC01-7A28DAC00AD0}" type="presParOf" srcId="{02AD5A83-5B3D-4F0B-8FDC-65F20491265E}" destId="{AFF254D3-722D-404C-81E6-45A00771B118}" srcOrd="11" destOrd="0" presId="urn:microsoft.com/office/officeart/2005/8/layout/radial6"/>
    <dgm:cxn modelId="{93EB2004-740D-47BC-A6F8-09FD1DE6E37D}" type="presParOf" srcId="{02AD5A83-5B3D-4F0B-8FDC-65F20491265E}" destId="{A315BA4F-8967-4703-B298-D0D571F35D19}" srcOrd="12" destOrd="0" presId="urn:microsoft.com/office/officeart/2005/8/layout/radial6"/>
    <dgm:cxn modelId="{E32C95A3-E669-44DB-873C-CB3ED4EC5288}" type="presParOf" srcId="{02AD5A83-5B3D-4F0B-8FDC-65F20491265E}" destId="{D4284C93-BCE3-4EA5-8412-4B7695AF206A}" srcOrd="13" destOrd="0" presId="urn:microsoft.com/office/officeart/2005/8/layout/radial6"/>
    <dgm:cxn modelId="{26D6CFAF-A18D-435D-B261-72149D6DB245}" type="presParOf" srcId="{02AD5A83-5B3D-4F0B-8FDC-65F20491265E}" destId="{733CB4A3-93C5-4827-B448-3B4C53855B10}" srcOrd="14" destOrd="0" presId="urn:microsoft.com/office/officeart/2005/8/layout/radial6"/>
    <dgm:cxn modelId="{60B59A51-2090-433F-89F8-6BD2C3A52533}" type="presParOf" srcId="{02AD5A83-5B3D-4F0B-8FDC-65F20491265E}" destId="{3510437C-DF85-4D80-8CF6-3D0071569F80}" srcOrd="15" destOrd="0" presId="urn:microsoft.com/office/officeart/2005/8/layout/radial6"/>
    <dgm:cxn modelId="{743433BA-2CD6-4755-B5BF-E24E1307C89D}" type="presParOf" srcId="{02AD5A83-5B3D-4F0B-8FDC-65F20491265E}" destId="{39CF6113-D734-4566-A23F-70CACC9F93A2}" srcOrd="16" destOrd="0" presId="urn:microsoft.com/office/officeart/2005/8/layout/radial6"/>
    <dgm:cxn modelId="{937FF248-AD5D-45FD-A4C5-26072C4089CA}" type="presParOf" srcId="{02AD5A83-5B3D-4F0B-8FDC-65F20491265E}" destId="{4C54C832-BD3C-4996-8C43-AB6FDE76A027}" srcOrd="17" destOrd="0" presId="urn:microsoft.com/office/officeart/2005/8/layout/radial6"/>
    <dgm:cxn modelId="{9D47A1B9-D519-48AF-A129-6B3636731D75}" type="presParOf" srcId="{02AD5A83-5B3D-4F0B-8FDC-65F20491265E}" destId="{E67CD11B-8553-4708-9993-5C067074C663}" srcOrd="18" destOrd="0" presId="urn:microsoft.com/office/officeart/2005/8/layout/radial6"/>
    <dgm:cxn modelId="{6B695801-F7E0-4AFA-957B-66B5F96E3414}" type="presParOf" srcId="{02AD5A83-5B3D-4F0B-8FDC-65F20491265E}" destId="{F18694F8-62CB-46EC-9C2B-7D322ADEB8E8}" srcOrd="19" destOrd="0" presId="urn:microsoft.com/office/officeart/2005/8/layout/radial6"/>
    <dgm:cxn modelId="{2F300CD4-143A-407B-9A2A-F24688C8F106}" type="presParOf" srcId="{02AD5A83-5B3D-4F0B-8FDC-65F20491265E}" destId="{EAE14EA1-0577-4578-B440-91E515EFAA0C}" srcOrd="20" destOrd="0" presId="urn:microsoft.com/office/officeart/2005/8/layout/radial6"/>
    <dgm:cxn modelId="{125DF3AC-3DB4-4BE8-A643-9F2B2FFAD222}" type="presParOf" srcId="{02AD5A83-5B3D-4F0B-8FDC-65F20491265E}" destId="{FB3DC2A2-519E-4707-A1CD-E12654499408}" srcOrd="21" destOrd="0" presId="urn:microsoft.com/office/officeart/2005/8/layout/radial6"/>
    <dgm:cxn modelId="{2D6C50DC-85D7-4161-A862-60D5243C7EB9}" type="presParOf" srcId="{02AD5A83-5B3D-4F0B-8FDC-65F20491265E}" destId="{F4D15450-4990-4790-BB93-C1DD974DA723}" srcOrd="22" destOrd="0" presId="urn:microsoft.com/office/officeart/2005/8/layout/radial6"/>
    <dgm:cxn modelId="{8CD2F2B3-4AE9-46AF-9241-B4C8D45500B1}" type="presParOf" srcId="{02AD5A83-5B3D-4F0B-8FDC-65F20491265E}" destId="{9787B4F5-C298-4DBB-AED3-C6C979D71499}" srcOrd="23" destOrd="0" presId="urn:microsoft.com/office/officeart/2005/8/layout/radial6"/>
    <dgm:cxn modelId="{90D6068E-A771-4784-ADF1-003A1A83C3E2}" type="presParOf" srcId="{02AD5A83-5B3D-4F0B-8FDC-65F20491265E}" destId="{7CC30B55-4B78-4B03-A0F5-C74C9D0EB44A}" srcOrd="24" destOrd="0" presId="urn:microsoft.com/office/officeart/2005/8/layout/radial6"/>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332995-FB11-4A0D-9C05-439B1CD46F03}" type="doc">
      <dgm:prSet loTypeId="urn:microsoft.com/office/officeart/2005/8/layout/process1" loCatId="process" qsTypeId="urn:microsoft.com/office/officeart/2005/8/quickstyle/simple1" qsCatId="simple" csTypeId="urn:microsoft.com/office/officeart/2005/8/colors/accent1_2" csCatId="accent1" phldr="1"/>
      <dgm:spPr/>
    </dgm:pt>
    <dgm:pt modelId="{1FE8FB10-D484-4162-B735-41597E61B036}">
      <dgm:prSet phldrT="[Text]"/>
      <dgm:spPr>
        <a:solidFill>
          <a:schemeClr val="accent6">
            <a:lumMod val="20000"/>
            <a:lumOff val="80000"/>
          </a:schemeClr>
        </a:solidFill>
      </dgm:spPr>
      <dgm:t>
        <a:bodyPr/>
        <a:lstStyle/>
        <a:p>
          <a:r>
            <a:rPr lang="de-DE" dirty="0" smtClean="0">
              <a:solidFill>
                <a:schemeClr val="tx1"/>
              </a:solidFill>
            </a:rPr>
            <a:t>Sicherheits-modul</a:t>
          </a:r>
          <a:endParaRPr lang="de-DE" dirty="0">
            <a:solidFill>
              <a:schemeClr val="tx1"/>
            </a:solidFill>
          </a:endParaRPr>
        </a:p>
      </dgm:t>
    </dgm:pt>
    <dgm:pt modelId="{9445D373-999D-4925-8FA7-DB76A3229768}" type="parTrans" cxnId="{1ECA657F-D3A0-43FC-8AD6-D70504DC6D05}">
      <dgm:prSet/>
      <dgm:spPr/>
      <dgm:t>
        <a:bodyPr/>
        <a:lstStyle/>
        <a:p>
          <a:endParaRPr lang="de-DE">
            <a:solidFill>
              <a:schemeClr val="tx1"/>
            </a:solidFill>
          </a:endParaRPr>
        </a:p>
      </dgm:t>
    </dgm:pt>
    <dgm:pt modelId="{64711945-975A-462D-8CF2-8B99E046E937}" type="sibTrans" cxnId="{1ECA657F-D3A0-43FC-8AD6-D70504DC6D05}">
      <dgm:prSet/>
      <dgm:spPr/>
      <dgm:t>
        <a:bodyPr/>
        <a:lstStyle/>
        <a:p>
          <a:endParaRPr lang="de-DE">
            <a:solidFill>
              <a:schemeClr val="tx1"/>
            </a:solidFill>
          </a:endParaRPr>
        </a:p>
      </dgm:t>
    </dgm:pt>
    <dgm:pt modelId="{B538122E-D3D4-4AE1-871A-452134899A2C}">
      <dgm:prSet phldrT="[Text]"/>
      <dgm:spPr>
        <a:solidFill>
          <a:schemeClr val="accent6">
            <a:lumMod val="20000"/>
            <a:lumOff val="80000"/>
          </a:schemeClr>
        </a:solidFill>
      </dgm:spPr>
      <dgm:t>
        <a:bodyPr/>
        <a:lstStyle/>
        <a:p>
          <a:r>
            <a:rPr lang="de-DE" dirty="0" smtClean="0">
              <a:solidFill>
                <a:schemeClr val="tx1"/>
              </a:solidFill>
            </a:rPr>
            <a:t>Speicher- </a:t>
          </a:r>
          <a:r>
            <a:rPr lang="de-DE" dirty="0" err="1" smtClean="0">
              <a:solidFill>
                <a:schemeClr val="tx1"/>
              </a:solidFill>
            </a:rPr>
            <a:t>modul</a:t>
          </a:r>
          <a:endParaRPr lang="de-DE" dirty="0">
            <a:solidFill>
              <a:schemeClr val="tx1"/>
            </a:solidFill>
          </a:endParaRPr>
        </a:p>
      </dgm:t>
    </dgm:pt>
    <dgm:pt modelId="{82C3DDE5-E2B5-44AB-B615-B112AADC0B1E}" type="parTrans" cxnId="{0DAAF5E0-6DD9-40B3-93B0-F37DD6678340}">
      <dgm:prSet/>
      <dgm:spPr/>
      <dgm:t>
        <a:bodyPr/>
        <a:lstStyle/>
        <a:p>
          <a:endParaRPr lang="de-DE">
            <a:solidFill>
              <a:schemeClr val="tx1"/>
            </a:solidFill>
          </a:endParaRPr>
        </a:p>
      </dgm:t>
    </dgm:pt>
    <dgm:pt modelId="{D483281F-7944-4E74-A524-DEEB50A2544C}" type="sibTrans" cxnId="{0DAAF5E0-6DD9-40B3-93B0-F37DD6678340}">
      <dgm:prSet/>
      <dgm:spPr/>
      <dgm:t>
        <a:bodyPr/>
        <a:lstStyle/>
        <a:p>
          <a:endParaRPr lang="de-DE">
            <a:solidFill>
              <a:schemeClr val="tx1"/>
            </a:solidFill>
          </a:endParaRPr>
        </a:p>
      </dgm:t>
    </dgm:pt>
    <dgm:pt modelId="{A8B1143B-318C-4B9D-B578-61700EFD74B6}">
      <dgm:prSet phldrT="[Text]"/>
      <dgm:spPr>
        <a:solidFill>
          <a:schemeClr val="accent6">
            <a:lumMod val="20000"/>
            <a:lumOff val="80000"/>
          </a:schemeClr>
        </a:solidFill>
      </dgm:spPr>
      <dgm:t>
        <a:bodyPr/>
        <a:lstStyle/>
        <a:p>
          <a:r>
            <a:rPr lang="de-DE" dirty="0" smtClean="0">
              <a:solidFill>
                <a:schemeClr val="tx1"/>
              </a:solidFill>
            </a:rPr>
            <a:t>Digitale Schnittstelle</a:t>
          </a:r>
          <a:endParaRPr lang="de-DE" dirty="0">
            <a:solidFill>
              <a:schemeClr val="tx1"/>
            </a:solidFill>
          </a:endParaRPr>
        </a:p>
      </dgm:t>
    </dgm:pt>
    <dgm:pt modelId="{6C1EF890-9096-44EB-8C7C-39B76BDFDDD5}" type="parTrans" cxnId="{750A6DE6-F9F7-41B0-9A8F-2A393E7D2D2C}">
      <dgm:prSet/>
      <dgm:spPr/>
      <dgm:t>
        <a:bodyPr/>
        <a:lstStyle/>
        <a:p>
          <a:endParaRPr lang="de-DE">
            <a:solidFill>
              <a:schemeClr val="tx1"/>
            </a:solidFill>
          </a:endParaRPr>
        </a:p>
      </dgm:t>
    </dgm:pt>
    <dgm:pt modelId="{D4C847CC-9ADA-4EB2-A949-ACCED98BF336}" type="sibTrans" cxnId="{750A6DE6-F9F7-41B0-9A8F-2A393E7D2D2C}">
      <dgm:prSet/>
      <dgm:spPr/>
      <dgm:t>
        <a:bodyPr/>
        <a:lstStyle/>
        <a:p>
          <a:endParaRPr lang="de-DE">
            <a:solidFill>
              <a:schemeClr val="tx1"/>
            </a:solidFill>
          </a:endParaRPr>
        </a:p>
      </dgm:t>
    </dgm:pt>
    <dgm:pt modelId="{1EE619BE-FC62-4637-9D48-FA4C9562C357}" type="pres">
      <dgm:prSet presAssocID="{FF332995-FB11-4A0D-9C05-439B1CD46F03}" presName="Name0" presStyleCnt="0">
        <dgm:presLayoutVars>
          <dgm:dir/>
          <dgm:resizeHandles val="exact"/>
        </dgm:presLayoutVars>
      </dgm:prSet>
      <dgm:spPr/>
    </dgm:pt>
    <dgm:pt modelId="{2E378DE0-38AF-4645-95E3-7C3F77A4FD44}" type="pres">
      <dgm:prSet presAssocID="{1FE8FB10-D484-4162-B735-41597E61B036}" presName="node" presStyleLbl="node1" presStyleIdx="0" presStyleCnt="3">
        <dgm:presLayoutVars>
          <dgm:bulletEnabled val="1"/>
        </dgm:presLayoutVars>
      </dgm:prSet>
      <dgm:spPr/>
      <dgm:t>
        <a:bodyPr/>
        <a:lstStyle/>
        <a:p>
          <a:endParaRPr lang="de-DE"/>
        </a:p>
      </dgm:t>
    </dgm:pt>
    <dgm:pt modelId="{8951CF6C-7751-4B60-B77E-F8202FB5597E}" type="pres">
      <dgm:prSet presAssocID="{64711945-975A-462D-8CF2-8B99E046E937}" presName="sibTrans" presStyleLbl="sibTrans2D1" presStyleIdx="0" presStyleCnt="2"/>
      <dgm:spPr/>
      <dgm:t>
        <a:bodyPr/>
        <a:lstStyle/>
        <a:p>
          <a:endParaRPr lang="de-DE"/>
        </a:p>
      </dgm:t>
    </dgm:pt>
    <dgm:pt modelId="{117D0372-AA50-4E9C-BCCB-05306B3D974F}" type="pres">
      <dgm:prSet presAssocID="{64711945-975A-462D-8CF2-8B99E046E937}" presName="connectorText" presStyleLbl="sibTrans2D1" presStyleIdx="0" presStyleCnt="2"/>
      <dgm:spPr/>
      <dgm:t>
        <a:bodyPr/>
        <a:lstStyle/>
        <a:p>
          <a:endParaRPr lang="de-DE"/>
        </a:p>
      </dgm:t>
    </dgm:pt>
    <dgm:pt modelId="{67B52366-7DF5-4F4B-99B6-94D31C49A0F7}" type="pres">
      <dgm:prSet presAssocID="{B538122E-D3D4-4AE1-871A-452134899A2C}" presName="node" presStyleLbl="node1" presStyleIdx="1" presStyleCnt="3">
        <dgm:presLayoutVars>
          <dgm:bulletEnabled val="1"/>
        </dgm:presLayoutVars>
      </dgm:prSet>
      <dgm:spPr/>
      <dgm:t>
        <a:bodyPr/>
        <a:lstStyle/>
        <a:p>
          <a:endParaRPr lang="de-DE"/>
        </a:p>
      </dgm:t>
    </dgm:pt>
    <dgm:pt modelId="{D23F846C-A008-4BB6-B2E4-487E1B63FEA9}" type="pres">
      <dgm:prSet presAssocID="{D483281F-7944-4E74-A524-DEEB50A2544C}" presName="sibTrans" presStyleLbl="sibTrans2D1" presStyleIdx="1" presStyleCnt="2"/>
      <dgm:spPr/>
      <dgm:t>
        <a:bodyPr/>
        <a:lstStyle/>
        <a:p>
          <a:endParaRPr lang="de-DE"/>
        </a:p>
      </dgm:t>
    </dgm:pt>
    <dgm:pt modelId="{EA4B0A2A-D073-4E99-A996-A5CAFC36741E}" type="pres">
      <dgm:prSet presAssocID="{D483281F-7944-4E74-A524-DEEB50A2544C}" presName="connectorText" presStyleLbl="sibTrans2D1" presStyleIdx="1" presStyleCnt="2"/>
      <dgm:spPr/>
      <dgm:t>
        <a:bodyPr/>
        <a:lstStyle/>
        <a:p>
          <a:endParaRPr lang="de-DE"/>
        </a:p>
      </dgm:t>
    </dgm:pt>
    <dgm:pt modelId="{6C72FD84-60A4-435B-8300-51CA253EEFD9}" type="pres">
      <dgm:prSet presAssocID="{A8B1143B-318C-4B9D-B578-61700EFD74B6}" presName="node" presStyleLbl="node1" presStyleIdx="2" presStyleCnt="3">
        <dgm:presLayoutVars>
          <dgm:bulletEnabled val="1"/>
        </dgm:presLayoutVars>
      </dgm:prSet>
      <dgm:spPr/>
      <dgm:t>
        <a:bodyPr/>
        <a:lstStyle/>
        <a:p>
          <a:endParaRPr lang="de-DE"/>
        </a:p>
      </dgm:t>
    </dgm:pt>
  </dgm:ptLst>
  <dgm:cxnLst>
    <dgm:cxn modelId="{7261990D-9DA5-46AE-A635-830CD5632DF4}" type="presOf" srcId="{FF332995-FB11-4A0D-9C05-439B1CD46F03}" destId="{1EE619BE-FC62-4637-9D48-FA4C9562C357}" srcOrd="0" destOrd="0" presId="urn:microsoft.com/office/officeart/2005/8/layout/process1"/>
    <dgm:cxn modelId="{45AAA97F-82FF-41F9-8FD0-F2627A50C45B}" type="presOf" srcId="{A8B1143B-318C-4B9D-B578-61700EFD74B6}" destId="{6C72FD84-60A4-435B-8300-51CA253EEFD9}" srcOrd="0" destOrd="0" presId="urn:microsoft.com/office/officeart/2005/8/layout/process1"/>
    <dgm:cxn modelId="{0E431619-D03D-409D-AB9A-C15E4A72B45B}" type="presOf" srcId="{B538122E-D3D4-4AE1-871A-452134899A2C}" destId="{67B52366-7DF5-4F4B-99B6-94D31C49A0F7}" srcOrd="0" destOrd="0" presId="urn:microsoft.com/office/officeart/2005/8/layout/process1"/>
    <dgm:cxn modelId="{0DAAF5E0-6DD9-40B3-93B0-F37DD6678340}" srcId="{FF332995-FB11-4A0D-9C05-439B1CD46F03}" destId="{B538122E-D3D4-4AE1-871A-452134899A2C}" srcOrd="1" destOrd="0" parTransId="{82C3DDE5-E2B5-44AB-B615-B112AADC0B1E}" sibTransId="{D483281F-7944-4E74-A524-DEEB50A2544C}"/>
    <dgm:cxn modelId="{5FCC25A1-8F2B-4B91-BDB8-4BA9CAD9C932}" type="presOf" srcId="{64711945-975A-462D-8CF2-8B99E046E937}" destId="{8951CF6C-7751-4B60-B77E-F8202FB5597E}" srcOrd="0" destOrd="0" presId="urn:microsoft.com/office/officeart/2005/8/layout/process1"/>
    <dgm:cxn modelId="{750A6DE6-F9F7-41B0-9A8F-2A393E7D2D2C}" srcId="{FF332995-FB11-4A0D-9C05-439B1CD46F03}" destId="{A8B1143B-318C-4B9D-B578-61700EFD74B6}" srcOrd="2" destOrd="0" parTransId="{6C1EF890-9096-44EB-8C7C-39B76BDFDDD5}" sibTransId="{D4C847CC-9ADA-4EB2-A949-ACCED98BF336}"/>
    <dgm:cxn modelId="{AA45F3AA-6DB5-4A81-B5BE-7647ED892DDC}" type="presOf" srcId="{D483281F-7944-4E74-A524-DEEB50A2544C}" destId="{EA4B0A2A-D073-4E99-A996-A5CAFC36741E}" srcOrd="1" destOrd="0" presId="urn:microsoft.com/office/officeart/2005/8/layout/process1"/>
    <dgm:cxn modelId="{82A678CE-72DE-4669-A709-2700A7221EBF}" type="presOf" srcId="{64711945-975A-462D-8CF2-8B99E046E937}" destId="{117D0372-AA50-4E9C-BCCB-05306B3D974F}" srcOrd="1" destOrd="0" presId="urn:microsoft.com/office/officeart/2005/8/layout/process1"/>
    <dgm:cxn modelId="{1ECA657F-D3A0-43FC-8AD6-D70504DC6D05}" srcId="{FF332995-FB11-4A0D-9C05-439B1CD46F03}" destId="{1FE8FB10-D484-4162-B735-41597E61B036}" srcOrd="0" destOrd="0" parTransId="{9445D373-999D-4925-8FA7-DB76A3229768}" sibTransId="{64711945-975A-462D-8CF2-8B99E046E937}"/>
    <dgm:cxn modelId="{8B5E53F8-FCB4-42B5-8F5E-D4DC7EB78434}" type="presOf" srcId="{D483281F-7944-4E74-A524-DEEB50A2544C}" destId="{D23F846C-A008-4BB6-B2E4-487E1B63FEA9}" srcOrd="0" destOrd="0" presId="urn:microsoft.com/office/officeart/2005/8/layout/process1"/>
    <dgm:cxn modelId="{3F5EE18D-9944-4E52-97BE-3C8E5DE7C8AA}" type="presOf" srcId="{1FE8FB10-D484-4162-B735-41597E61B036}" destId="{2E378DE0-38AF-4645-95E3-7C3F77A4FD44}" srcOrd="0" destOrd="0" presId="urn:microsoft.com/office/officeart/2005/8/layout/process1"/>
    <dgm:cxn modelId="{DDA2FFEE-147A-4E86-A2B9-9F4EA29A5173}" type="presParOf" srcId="{1EE619BE-FC62-4637-9D48-FA4C9562C357}" destId="{2E378DE0-38AF-4645-95E3-7C3F77A4FD44}" srcOrd="0" destOrd="0" presId="urn:microsoft.com/office/officeart/2005/8/layout/process1"/>
    <dgm:cxn modelId="{760EB1DF-BDAB-4CC3-A382-A0C82B837B9A}" type="presParOf" srcId="{1EE619BE-FC62-4637-9D48-FA4C9562C357}" destId="{8951CF6C-7751-4B60-B77E-F8202FB5597E}" srcOrd="1" destOrd="0" presId="urn:microsoft.com/office/officeart/2005/8/layout/process1"/>
    <dgm:cxn modelId="{BD392A71-CD4A-4B84-B855-FC4F1B4C17D2}" type="presParOf" srcId="{8951CF6C-7751-4B60-B77E-F8202FB5597E}" destId="{117D0372-AA50-4E9C-BCCB-05306B3D974F}" srcOrd="0" destOrd="0" presId="urn:microsoft.com/office/officeart/2005/8/layout/process1"/>
    <dgm:cxn modelId="{27E1190A-61A2-4370-A5F8-5885D7A663C9}" type="presParOf" srcId="{1EE619BE-FC62-4637-9D48-FA4C9562C357}" destId="{67B52366-7DF5-4F4B-99B6-94D31C49A0F7}" srcOrd="2" destOrd="0" presId="urn:microsoft.com/office/officeart/2005/8/layout/process1"/>
    <dgm:cxn modelId="{0724E3D1-72B2-4213-BE6B-EAE11F4D5BF6}" type="presParOf" srcId="{1EE619BE-FC62-4637-9D48-FA4C9562C357}" destId="{D23F846C-A008-4BB6-B2E4-487E1B63FEA9}" srcOrd="3" destOrd="0" presId="urn:microsoft.com/office/officeart/2005/8/layout/process1"/>
    <dgm:cxn modelId="{4FDAD4C4-2437-422A-954A-D5C8B13F291B}" type="presParOf" srcId="{D23F846C-A008-4BB6-B2E4-487E1B63FEA9}" destId="{EA4B0A2A-D073-4E99-A996-A5CAFC36741E}" srcOrd="0" destOrd="0" presId="urn:microsoft.com/office/officeart/2005/8/layout/process1"/>
    <dgm:cxn modelId="{D694A35B-D166-4F66-A4A3-7A072EE9F4E8}" type="presParOf" srcId="{1EE619BE-FC62-4637-9D48-FA4C9562C357}" destId="{6C72FD84-60A4-435B-8300-51CA253EEFD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332995-FB11-4A0D-9C05-439B1CD46F03}" type="doc">
      <dgm:prSet loTypeId="urn:microsoft.com/office/officeart/2005/8/layout/process1" loCatId="process" qsTypeId="urn:microsoft.com/office/officeart/2005/8/quickstyle/simple1" qsCatId="simple" csTypeId="urn:microsoft.com/office/officeart/2005/8/colors/accent1_2" csCatId="accent1" phldr="1"/>
      <dgm:spPr/>
    </dgm:pt>
    <dgm:pt modelId="{1FE8FB10-D484-4162-B735-41597E61B036}">
      <dgm:prSet phldrT="[Text]"/>
      <dgm:spPr>
        <a:solidFill>
          <a:schemeClr val="accent6">
            <a:lumMod val="20000"/>
            <a:lumOff val="80000"/>
          </a:schemeClr>
        </a:solidFill>
      </dgm:spPr>
      <dgm:t>
        <a:bodyPr/>
        <a:lstStyle/>
        <a:p>
          <a:r>
            <a:rPr lang="de-DE" dirty="0" smtClean="0">
              <a:solidFill>
                <a:schemeClr val="tx1"/>
              </a:solidFill>
            </a:rPr>
            <a:t>Aufzeichnung</a:t>
          </a:r>
        </a:p>
        <a:p>
          <a:r>
            <a:rPr lang="de-DE" dirty="0" smtClean="0">
              <a:solidFill>
                <a:schemeClr val="tx1"/>
              </a:solidFill>
            </a:rPr>
            <a:t>Vorgangsbeginn Transaktions-Nr.</a:t>
          </a:r>
        </a:p>
        <a:p>
          <a:r>
            <a:rPr lang="de-DE" dirty="0" smtClean="0">
              <a:solidFill>
                <a:schemeClr val="tx1"/>
              </a:solidFill>
            </a:rPr>
            <a:t>Art des Vorgangs</a:t>
          </a:r>
        </a:p>
        <a:p>
          <a:r>
            <a:rPr lang="de-DE" dirty="0" smtClean="0">
              <a:solidFill>
                <a:schemeClr val="tx1"/>
              </a:solidFill>
            </a:rPr>
            <a:t>Vorgangsdaten</a:t>
          </a:r>
        </a:p>
        <a:p>
          <a:r>
            <a:rPr lang="de-DE" dirty="0" smtClean="0">
              <a:solidFill>
                <a:schemeClr val="tx1"/>
              </a:solidFill>
            </a:rPr>
            <a:t>Zahlungsart</a:t>
          </a:r>
        </a:p>
        <a:p>
          <a:r>
            <a:rPr lang="de-DE" dirty="0" smtClean="0">
              <a:solidFill>
                <a:schemeClr val="tx1"/>
              </a:solidFill>
            </a:rPr>
            <a:t>Vorgangsende</a:t>
          </a:r>
        </a:p>
        <a:p>
          <a:r>
            <a:rPr lang="de-DE" dirty="0" smtClean="0">
              <a:solidFill>
                <a:schemeClr val="tx1"/>
              </a:solidFill>
            </a:rPr>
            <a:t>Seriennummer</a:t>
          </a:r>
        </a:p>
        <a:p>
          <a:r>
            <a:rPr lang="de-DE" dirty="0" err="1" smtClean="0">
              <a:solidFill>
                <a:schemeClr val="tx1"/>
              </a:solidFill>
            </a:rPr>
            <a:t>Prüfwert</a:t>
          </a:r>
          <a:endParaRPr lang="de-DE" dirty="0">
            <a:solidFill>
              <a:schemeClr val="tx1"/>
            </a:solidFill>
          </a:endParaRPr>
        </a:p>
      </dgm:t>
    </dgm:pt>
    <dgm:pt modelId="{9445D373-999D-4925-8FA7-DB76A3229768}" type="parTrans" cxnId="{1ECA657F-D3A0-43FC-8AD6-D70504DC6D05}">
      <dgm:prSet/>
      <dgm:spPr/>
      <dgm:t>
        <a:bodyPr/>
        <a:lstStyle/>
        <a:p>
          <a:endParaRPr lang="de-DE">
            <a:solidFill>
              <a:schemeClr val="tx1"/>
            </a:solidFill>
          </a:endParaRPr>
        </a:p>
      </dgm:t>
    </dgm:pt>
    <dgm:pt modelId="{64711945-975A-462D-8CF2-8B99E046E937}" type="sibTrans" cxnId="{1ECA657F-D3A0-43FC-8AD6-D70504DC6D05}">
      <dgm:prSet/>
      <dgm:spPr/>
      <dgm:t>
        <a:bodyPr/>
        <a:lstStyle/>
        <a:p>
          <a:endParaRPr lang="de-DE">
            <a:solidFill>
              <a:schemeClr val="tx1"/>
            </a:solidFill>
          </a:endParaRPr>
        </a:p>
      </dgm:t>
    </dgm:pt>
    <dgm:pt modelId="{B538122E-D3D4-4AE1-871A-452134899A2C}">
      <dgm:prSet phldrT="[Text]"/>
      <dgm:spPr>
        <a:solidFill>
          <a:schemeClr val="accent6">
            <a:lumMod val="20000"/>
            <a:lumOff val="80000"/>
          </a:schemeClr>
        </a:solidFill>
      </dgm:spPr>
      <dgm:t>
        <a:bodyPr/>
        <a:lstStyle/>
        <a:p>
          <a:r>
            <a:rPr lang="de-DE" dirty="0" smtClean="0">
              <a:solidFill>
                <a:schemeClr val="tx1"/>
              </a:solidFill>
            </a:rPr>
            <a:t>Sicherheitsmodul</a:t>
          </a:r>
        </a:p>
        <a:p>
          <a:r>
            <a:rPr lang="de-DE" dirty="0" smtClean="0">
              <a:solidFill>
                <a:schemeClr val="tx1"/>
              </a:solidFill>
            </a:rPr>
            <a:t>Unveränderbare Aufzeichnung</a:t>
          </a:r>
          <a:endParaRPr lang="de-DE" dirty="0">
            <a:solidFill>
              <a:schemeClr val="tx1"/>
            </a:solidFill>
          </a:endParaRPr>
        </a:p>
      </dgm:t>
    </dgm:pt>
    <dgm:pt modelId="{82C3DDE5-E2B5-44AB-B615-B112AADC0B1E}" type="parTrans" cxnId="{0DAAF5E0-6DD9-40B3-93B0-F37DD6678340}">
      <dgm:prSet/>
      <dgm:spPr/>
      <dgm:t>
        <a:bodyPr/>
        <a:lstStyle/>
        <a:p>
          <a:endParaRPr lang="de-DE">
            <a:solidFill>
              <a:schemeClr val="tx1"/>
            </a:solidFill>
          </a:endParaRPr>
        </a:p>
      </dgm:t>
    </dgm:pt>
    <dgm:pt modelId="{D483281F-7944-4E74-A524-DEEB50A2544C}" type="sibTrans" cxnId="{0DAAF5E0-6DD9-40B3-93B0-F37DD6678340}">
      <dgm:prSet/>
      <dgm:spPr/>
      <dgm:t>
        <a:bodyPr/>
        <a:lstStyle/>
        <a:p>
          <a:endParaRPr lang="de-DE">
            <a:solidFill>
              <a:schemeClr val="tx1"/>
            </a:solidFill>
          </a:endParaRPr>
        </a:p>
      </dgm:t>
    </dgm:pt>
    <dgm:pt modelId="{A8B1143B-318C-4B9D-B578-61700EFD74B6}">
      <dgm:prSet phldrT="[Text]"/>
      <dgm:spPr>
        <a:solidFill>
          <a:schemeClr val="accent6">
            <a:lumMod val="20000"/>
            <a:lumOff val="80000"/>
          </a:schemeClr>
        </a:solidFill>
      </dgm:spPr>
      <dgm:t>
        <a:bodyPr/>
        <a:lstStyle/>
        <a:p>
          <a:r>
            <a:rPr lang="de-DE" dirty="0" smtClean="0">
              <a:solidFill>
                <a:schemeClr val="tx1"/>
              </a:solidFill>
            </a:rPr>
            <a:t>Beleg für Kunden</a:t>
          </a:r>
        </a:p>
        <a:p>
          <a:r>
            <a:rPr lang="de-DE" dirty="0" smtClean="0">
              <a:solidFill>
                <a:schemeClr val="tx1"/>
              </a:solidFill>
            </a:rPr>
            <a:t>Ausstellungszeit</a:t>
          </a:r>
        </a:p>
        <a:p>
          <a:r>
            <a:rPr lang="de-DE" dirty="0" smtClean="0">
              <a:solidFill>
                <a:schemeClr val="tx1"/>
              </a:solidFill>
            </a:rPr>
            <a:t>Waren</a:t>
          </a:r>
        </a:p>
        <a:p>
          <a:r>
            <a:rPr lang="de-DE" dirty="0" smtClean="0">
              <a:solidFill>
                <a:schemeClr val="tx1"/>
              </a:solidFill>
            </a:rPr>
            <a:t>(Menge &amp; Art)</a:t>
          </a:r>
        </a:p>
        <a:p>
          <a:r>
            <a:rPr lang="de-DE" dirty="0" smtClean="0">
              <a:solidFill>
                <a:schemeClr val="tx1"/>
              </a:solidFill>
            </a:rPr>
            <a:t>Art der Dienstleistung</a:t>
          </a:r>
        </a:p>
        <a:p>
          <a:r>
            <a:rPr lang="de-DE" dirty="0" smtClean="0">
              <a:solidFill>
                <a:schemeClr val="tx1"/>
              </a:solidFill>
            </a:rPr>
            <a:t>Transaktions-Nr.</a:t>
          </a:r>
        </a:p>
        <a:p>
          <a:r>
            <a:rPr lang="de-DE" dirty="0" smtClean="0">
              <a:solidFill>
                <a:schemeClr val="tx1"/>
              </a:solidFill>
            </a:rPr>
            <a:t>Entgelt</a:t>
          </a:r>
        </a:p>
        <a:p>
          <a:r>
            <a:rPr lang="de-DE" dirty="0" smtClean="0">
              <a:solidFill>
                <a:schemeClr val="tx1"/>
              </a:solidFill>
            </a:rPr>
            <a:t>Steuerbetrag</a:t>
          </a:r>
        </a:p>
        <a:p>
          <a:r>
            <a:rPr lang="de-DE" dirty="0" smtClean="0">
              <a:solidFill>
                <a:schemeClr val="tx1"/>
              </a:solidFill>
            </a:rPr>
            <a:t>Seriennummer</a:t>
          </a:r>
        </a:p>
      </dgm:t>
    </dgm:pt>
    <dgm:pt modelId="{6C1EF890-9096-44EB-8C7C-39B76BDFDDD5}" type="parTrans" cxnId="{750A6DE6-F9F7-41B0-9A8F-2A393E7D2D2C}">
      <dgm:prSet/>
      <dgm:spPr/>
      <dgm:t>
        <a:bodyPr/>
        <a:lstStyle/>
        <a:p>
          <a:endParaRPr lang="de-DE">
            <a:solidFill>
              <a:schemeClr val="tx1"/>
            </a:solidFill>
          </a:endParaRPr>
        </a:p>
      </dgm:t>
    </dgm:pt>
    <dgm:pt modelId="{D4C847CC-9ADA-4EB2-A949-ACCED98BF336}" type="sibTrans" cxnId="{750A6DE6-F9F7-41B0-9A8F-2A393E7D2D2C}">
      <dgm:prSet/>
      <dgm:spPr/>
      <dgm:t>
        <a:bodyPr/>
        <a:lstStyle/>
        <a:p>
          <a:endParaRPr lang="de-DE">
            <a:solidFill>
              <a:schemeClr val="tx1"/>
            </a:solidFill>
          </a:endParaRPr>
        </a:p>
      </dgm:t>
    </dgm:pt>
    <dgm:pt modelId="{1EE619BE-FC62-4637-9D48-FA4C9562C357}" type="pres">
      <dgm:prSet presAssocID="{FF332995-FB11-4A0D-9C05-439B1CD46F03}" presName="Name0" presStyleCnt="0">
        <dgm:presLayoutVars>
          <dgm:dir/>
          <dgm:resizeHandles val="exact"/>
        </dgm:presLayoutVars>
      </dgm:prSet>
      <dgm:spPr/>
    </dgm:pt>
    <dgm:pt modelId="{2E378DE0-38AF-4645-95E3-7C3F77A4FD44}" type="pres">
      <dgm:prSet presAssocID="{1FE8FB10-D484-4162-B735-41597E61B036}" presName="node" presStyleLbl="node1" presStyleIdx="0" presStyleCnt="3">
        <dgm:presLayoutVars>
          <dgm:bulletEnabled val="1"/>
        </dgm:presLayoutVars>
      </dgm:prSet>
      <dgm:spPr/>
      <dgm:t>
        <a:bodyPr/>
        <a:lstStyle/>
        <a:p>
          <a:endParaRPr lang="de-DE"/>
        </a:p>
      </dgm:t>
    </dgm:pt>
    <dgm:pt modelId="{8951CF6C-7751-4B60-B77E-F8202FB5597E}" type="pres">
      <dgm:prSet presAssocID="{64711945-975A-462D-8CF2-8B99E046E937}" presName="sibTrans" presStyleLbl="sibTrans2D1" presStyleIdx="0" presStyleCnt="2"/>
      <dgm:spPr/>
      <dgm:t>
        <a:bodyPr/>
        <a:lstStyle/>
        <a:p>
          <a:endParaRPr lang="de-DE"/>
        </a:p>
      </dgm:t>
    </dgm:pt>
    <dgm:pt modelId="{117D0372-AA50-4E9C-BCCB-05306B3D974F}" type="pres">
      <dgm:prSet presAssocID="{64711945-975A-462D-8CF2-8B99E046E937}" presName="connectorText" presStyleLbl="sibTrans2D1" presStyleIdx="0" presStyleCnt="2"/>
      <dgm:spPr/>
      <dgm:t>
        <a:bodyPr/>
        <a:lstStyle/>
        <a:p>
          <a:endParaRPr lang="de-DE"/>
        </a:p>
      </dgm:t>
    </dgm:pt>
    <dgm:pt modelId="{67B52366-7DF5-4F4B-99B6-94D31C49A0F7}" type="pres">
      <dgm:prSet presAssocID="{B538122E-D3D4-4AE1-871A-452134899A2C}" presName="node" presStyleLbl="node1" presStyleIdx="1" presStyleCnt="3">
        <dgm:presLayoutVars>
          <dgm:bulletEnabled val="1"/>
        </dgm:presLayoutVars>
      </dgm:prSet>
      <dgm:spPr/>
      <dgm:t>
        <a:bodyPr/>
        <a:lstStyle/>
        <a:p>
          <a:endParaRPr lang="de-DE"/>
        </a:p>
      </dgm:t>
    </dgm:pt>
    <dgm:pt modelId="{D23F846C-A008-4BB6-B2E4-487E1B63FEA9}" type="pres">
      <dgm:prSet presAssocID="{D483281F-7944-4E74-A524-DEEB50A2544C}" presName="sibTrans" presStyleLbl="sibTrans2D1" presStyleIdx="1" presStyleCnt="2"/>
      <dgm:spPr/>
      <dgm:t>
        <a:bodyPr/>
        <a:lstStyle/>
        <a:p>
          <a:endParaRPr lang="de-DE"/>
        </a:p>
      </dgm:t>
    </dgm:pt>
    <dgm:pt modelId="{EA4B0A2A-D073-4E99-A996-A5CAFC36741E}" type="pres">
      <dgm:prSet presAssocID="{D483281F-7944-4E74-A524-DEEB50A2544C}" presName="connectorText" presStyleLbl="sibTrans2D1" presStyleIdx="1" presStyleCnt="2"/>
      <dgm:spPr/>
      <dgm:t>
        <a:bodyPr/>
        <a:lstStyle/>
        <a:p>
          <a:endParaRPr lang="de-DE"/>
        </a:p>
      </dgm:t>
    </dgm:pt>
    <dgm:pt modelId="{6C72FD84-60A4-435B-8300-51CA253EEFD9}" type="pres">
      <dgm:prSet presAssocID="{A8B1143B-318C-4B9D-B578-61700EFD74B6}" presName="node" presStyleLbl="node1" presStyleIdx="2" presStyleCnt="3">
        <dgm:presLayoutVars>
          <dgm:bulletEnabled val="1"/>
        </dgm:presLayoutVars>
      </dgm:prSet>
      <dgm:spPr/>
      <dgm:t>
        <a:bodyPr/>
        <a:lstStyle/>
        <a:p>
          <a:endParaRPr lang="de-DE"/>
        </a:p>
      </dgm:t>
    </dgm:pt>
  </dgm:ptLst>
  <dgm:cxnLst>
    <dgm:cxn modelId="{0DAAF5E0-6DD9-40B3-93B0-F37DD6678340}" srcId="{FF332995-FB11-4A0D-9C05-439B1CD46F03}" destId="{B538122E-D3D4-4AE1-871A-452134899A2C}" srcOrd="1" destOrd="0" parTransId="{82C3DDE5-E2B5-44AB-B615-B112AADC0B1E}" sibTransId="{D483281F-7944-4E74-A524-DEEB50A2544C}"/>
    <dgm:cxn modelId="{28AFBDEC-9863-4C7E-9FF8-33AD59841CB2}" type="presOf" srcId="{FF332995-FB11-4A0D-9C05-439B1CD46F03}" destId="{1EE619BE-FC62-4637-9D48-FA4C9562C357}" srcOrd="0" destOrd="0" presId="urn:microsoft.com/office/officeart/2005/8/layout/process1"/>
    <dgm:cxn modelId="{1FD3A717-DF7A-4888-BF29-5836E781AB4C}" type="presOf" srcId="{64711945-975A-462D-8CF2-8B99E046E937}" destId="{117D0372-AA50-4E9C-BCCB-05306B3D974F}" srcOrd="1" destOrd="0" presId="urn:microsoft.com/office/officeart/2005/8/layout/process1"/>
    <dgm:cxn modelId="{D222C6F1-8CE6-444B-84EA-F57621E33B11}" type="presOf" srcId="{A8B1143B-318C-4B9D-B578-61700EFD74B6}" destId="{6C72FD84-60A4-435B-8300-51CA253EEFD9}" srcOrd="0" destOrd="0" presId="urn:microsoft.com/office/officeart/2005/8/layout/process1"/>
    <dgm:cxn modelId="{1EF0C5E1-6720-45F0-93CE-9AC97D71A763}" type="presOf" srcId="{1FE8FB10-D484-4162-B735-41597E61B036}" destId="{2E378DE0-38AF-4645-95E3-7C3F77A4FD44}" srcOrd="0" destOrd="0" presId="urn:microsoft.com/office/officeart/2005/8/layout/process1"/>
    <dgm:cxn modelId="{CDC6589F-5815-4172-9B2A-7BDB57DCB6F4}" type="presOf" srcId="{D483281F-7944-4E74-A524-DEEB50A2544C}" destId="{D23F846C-A008-4BB6-B2E4-487E1B63FEA9}" srcOrd="0" destOrd="0" presId="urn:microsoft.com/office/officeart/2005/8/layout/process1"/>
    <dgm:cxn modelId="{750A6DE6-F9F7-41B0-9A8F-2A393E7D2D2C}" srcId="{FF332995-FB11-4A0D-9C05-439B1CD46F03}" destId="{A8B1143B-318C-4B9D-B578-61700EFD74B6}" srcOrd="2" destOrd="0" parTransId="{6C1EF890-9096-44EB-8C7C-39B76BDFDDD5}" sibTransId="{D4C847CC-9ADA-4EB2-A949-ACCED98BF336}"/>
    <dgm:cxn modelId="{9038A404-A61C-4AC7-96F0-CE82A93BA20B}" type="presOf" srcId="{B538122E-D3D4-4AE1-871A-452134899A2C}" destId="{67B52366-7DF5-4F4B-99B6-94D31C49A0F7}" srcOrd="0" destOrd="0" presId="urn:microsoft.com/office/officeart/2005/8/layout/process1"/>
    <dgm:cxn modelId="{C3C3ADAE-1A55-401D-8DB0-10F67BE82F6B}" type="presOf" srcId="{D483281F-7944-4E74-A524-DEEB50A2544C}" destId="{EA4B0A2A-D073-4E99-A996-A5CAFC36741E}" srcOrd="1" destOrd="0" presId="urn:microsoft.com/office/officeart/2005/8/layout/process1"/>
    <dgm:cxn modelId="{1ECA657F-D3A0-43FC-8AD6-D70504DC6D05}" srcId="{FF332995-FB11-4A0D-9C05-439B1CD46F03}" destId="{1FE8FB10-D484-4162-B735-41597E61B036}" srcOrd="0" destOrd="0" parTransId="{9445D373-999D-4925-8FA7-DB76A3229768}" sibTransId="{64711945-975A-462D-8CF2-8B99E046E937}"/>
    <dgm:cxn modelId="{A9F5DDD3-9DCE-4A48-AAFC-640F191AE917}" type="presOf" srcId="{64711945-975A-462D-8CF2-8B99E046E937}" destId="{8951CF6C-7751-4B60-B77E-F8202FB5597E}" srcOrd="0" destOrd="0" presId="urn:microsoft.com/office/officeart/2005/8/layout/process1"/>
    <dgm:cxn modelId="{5D886B64-BFD4-474E-A13C-1C6EAD88EEA3}" type="presParOf" srcId="{1EE619BE-FC62-4637-9D48-FA4C9562C357}" destId="{2E378DE0-38AF-4645-95E3-7C3F77A4FD44}" srcOrd="0" destOrd="0" presId="urn:microsoft.com/office/officeart/2005/8/layout/process1"/>
    <dgm:cxn modelId="{18BF01F0-5A36-473F-AE37-993985C90954}" type="presParOf" srcId="{1EE619BE-FC62-4637-9D48-FA4C9562C357}" destId="{8951CF6C-7751-4B60-B77E-F8202FB5597E}" srcOrd="1" destOrd="0" presId="urn:microsoft.com/office/officeart/2005/8/layout/process1"/>
    <dgm:cxn modelId="{FB452D1B-8590-4989-84F4-38D7BD295D84}" type="presParOf" srcId="{8951CF6C-7751-4B60-B77E-F8202FB5597E}" destId="{117D0372-AA50-4E9C-BCCB-05306B3D974F}" srcOrd="0" destOrd="0" presId="urn:microsoft.com/office/officeart/2005/8/layout/process1"/>
    <dgm:cxn modelId="{BF2A3401-D72A-4AC5-843B-A477C1D61D65}" type="presParOf" srcId="{1EE619BE-FC62-4637-9D48-FA4C9562C357}" destId="{67B52366-7DF5-4F4B-99B6-94D31C49A0F7}" srcOrd="2" destOrd="0" presId="urn:microsoft.com/office/officeart/2005/8/layout/process1"/>
    <dgm:cxn modelId="{57905A9F-DA0C-4545-BDEE-71A5A85FE65F}" type="presParOf" srcId="{1EE619BE-FC62-4637-9D48-FA4C9562C357}" destId="{D23F846C-A008-4BB6-B2E4-487E1B63FEA9}" srcOrd="3" destOrd="0" presId="urn:microsoft.com/office/officeart/2005/8/layout/process1"/>
    <dgm:cxn modelId="{8B8E4D6A-FFC3-49C7-BBE6-1F5380A4CC98}" type="presParOf" srcId="{D23F846C-A008-4BB6-B2E4-487E1B63FEA9}" destId="{EA4B0A2A-D073-4E99-A996-A5CAFC36741E}" srcOrd="0" destOrd="0" presId="urn:microsoft.com/office/officeart/2005/8/layout/process1"/>
    <dgm:cxn modelId="{9F36CDE8-4A73-4F52-A8CD-8AE80CB59053}" type="presParOf" srcId="{1EE619BE-FC62-4637-9D48-FA4C9562C357}" destId="{6C72FD84-60A4-435B-8300-51CA253EEFD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3BC9F-862A-4DA5-ACF3-F495A6815A37}">
      <dsp:nvSpPr>
        <dsp:cNvPr id="0" name=""/>
        <dsp:cNvSpPr/>
      </dsp:nvSpPr>
      <dsp:spPr>
        <a:xfrm>
          <a:off x="3694441" y="1698470"/>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700" b="1" i="0" u="none" strike="noStrike" kern="1200" cap="none" normalizeH="0" baseline="0" smtClean="0">
              <a:ln>
                <a:noFill/>
              </a:ln>
              <a:solidFill>
                <a:srgbClr val="FF0000"/>
              </a:solidFill>
              <a:effectLst/>
              <a:latin typeface="Arial" panose="020B0604020202020204" pitchFamily="34" charset="0"/>
              <a:ea typeface="ヒラギノ角ゴ Pro W3"/>
              <a:cs typeface="ヒラギノ角ゴ Pro W3"/>
            </a:rPr>
            <a:t>Hochrisiko</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700" b="1" i="0" u="none" strike="noStrike" kern="1200" cap="none" normalizeH="0" baseline="0" smtClean="0">
              <a:ln>
                <a:noFill/>
              </a:ln>
              <a:solidFill>
                <a:srgbClr val="FF0000"/>
              </a:solidFill>
              <a:effectLst/>
              <a:latin typeface="Arial" panose="020B0604020202020204" pitchFamily="34" charset="0"/>
              <a:ea typeface="ヒラギノ角ゴ Pro W3"/>
              <a:cs typeface="ヒラギノ角ゴ Pro W3"/>
            </a:rPr>
            <a:t>Bareinnahmen</a:t>
          </a:r>
        </a:p>
      </dsp:txBody>
      <dsp:txXfrm>
        <a:off x="3825001" y="1829030"/>
        <a:ext cx="630397" cy="630397"/>
      </dsp:txXfrm>
    </dsp:sp>
    <dsp:sp modelId="{FDF2C20D-3577-467B-9E5D-5AFBFAD16E89}">
      <dsp:nvSpPr>
        <dsp:cNvPr id="0" name=""/>
        <dsp:cNvSpPr/>
      </dsp:nvSpPr>
      <dsp:spPr>
        <a:xfrm rot="16200000">
          <a:off x="3738458" y="1287038"/>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120112" y="1276641"/>
        <a:ext cx="40174" cy="40174"/>
      </dsp:txXfrm>
    </dsp:sp>
    <dsp:sp modelId="{C85B879E-20E3-4F50-B2C0-AFE85F6A57E7}">
      <dsp:nvSpPr>
        <dsp:cNvPr id="0" name=""/>
        <dsp:cNvSpPr/>
      </dsp:nvSpPr>
      <dsp:spPr>
        <a:xfrm>
          <a:off x="3694441" y="3469"/>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Gastronomie</a:t>
          </a:r>
        </a:p>
      </dsp:txBody>
      <dsp:txXfrm>
        <a:off x="3825001" y="134029"/>
        <a:ext cx="630397" cy="630397"/>
      </dsp:txXfrm>
    </dsp:sp>
    <dsp:sp modelId="{0AE2017B-33F2-4EF4-98C8-D09422BD8DEF}">
      <dsp:nvSpPr>
        <dsp:cNvPr id="0" name=""/>
        <dsp:cNvSpPr/>
      </dsp:nvSpPr>
      <dsp:spPr>
        <a:xfrm rot="18600000">
          <a:off x="4283221" y="1485316"/>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664875" y="1474918"/>
        <a:ext cx="40174" cy="40174"/>
      </dsp:txXfrm>
    </dsp:sp>
    <dsp:sp modelId="{8832E10D-959F-4AA7-92D6-00FAA0834E9E}">
      <dsp:nvSpPr>
        <dsp:cNvPr id="0" name=""/>
        <dsp:cNvSpPr/>
      </dsp:nvSpPr>
      <dsp:spPr>
        <a:xfrm>
          <a:off x="4783966" y="400024"/>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Apotheken</a:t>
          </a:r>
        </a:p>
      </dsp:txBody>
      <dsp:txXfrm>
        <a:off x="4914526" y="530584"/>
        <a:ext cx="630397" cy="630397"/>
      </dsp:txXfrm>
    </dsp:sp>
    <dsp:sp modelId="{08784BD6-F90C-4CDD-8143-81775EAF5AA5}">
      <dsp:nvSpPr>
        <dsp:cNvPr id="0" name=""/>
        <dsp:cNvSpPr/>
      </dsp:nvSpPr>
      <dsp:spPr>
        <a:xfrm rot="21000000">
          <a:off x="4573083" y="1987372"/>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954737" y="1976975"/>
        <a:ext cx="40174" cy="40174"/>
      </dsp:txXfrm>
    </dsp:sp>
    <dsp:sp modelId="{9F59B5D5-38BA-42A2-827C-9CD428ABE4A2}">
      <dsp:nvSpPr>
        <dsp:cNvPr id="0" name=""/>
        <dsp:cNvSpPr/>
      </dsp:nvSpPr>
      <dsp:spPr>
        <a:xfrm>
          <a:off x="5363691" y="1404136"/>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Einzelhandel</a:t>
          </a:r>
        </a:p>
      </dsp:txBody>
      <dsp:txXfrm>
        <a:off x="5494251" y="1534696"/>
        <a:ext cx="630397" cy="630397"/>
      </dsp:txXfrm>
    </dsp:sp>
    <dsp:sp modelId="{3784F924-DDBB-4E42-B96E-A10A8A937431}">
      <dsp:nvSpPr>
        <dsp:cNvPr id="0" name=""/>
        <dsp:cNvSpPr/>
      </dsp:nvSpPr>
      <dsp:spPr>
        <a:xfrm rot="1800000">
          <a:off x="4472415" y="2558289"/>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854069" y="2547892"/>
        <a:ext cx="40174" cy="40174"/>
      </dsp:txXfrm>
    </dsp:sp>
    <dsp:sp modelId="{DB74FB6A-7AA0-4D86-A6D5-9A6916221157}">
      <dsp:nvSpPr>
        <dsp:cNvPr id="0" name=""/>
        <dsp:cNvSpPr/>
      </dsp:nvSpPr>
      <dsp:spPr>
        <a:xfrm>
          <a:off x="5162354" y="2545970"/>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Tankstellen</a:t>
          </a:r>
        </a:p>
      </dsp:txBody>
      <dsp:txXfrm>
        <a:off x="5292914" y="2676530"/>
        <a:ext cx="630397" cy="630397"/>
      </dsp:txXfrm>
    </dsp:sp>
    <dsp:sp modelId="{9A38E7DD-6297-4E04-B057-B5D827CF9E67}">
      <dsp:nvSpPr>
        <dsp:cNvPr id="0" name=""/>
        <dsp:cNvSpPr/>
      </dsp:nvSpPr>
      <dsp:spPr>
        <a:xfrm rot="4200000">
          <a:off x="4028320" y="2930928"/>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4409975" y="2920531"/>
        <a:ext cx="40174" cy="40174"/>
      </dsp:txXfrm>
    </dsp:sp>
    <dsp:sp modelId="{1C336882-F6A8-4F52-964E-8A22A8C8C145}">
      <dsp:nvSpPr>
        <dsp:cNvPr id="0" name=""/>
        <dsp:cNvSpPr/>
      </dsp:nvSpPr>
      <dsp:spPr>
        <a:xfrm>
          <a:off x="4274165" y="3291249"/>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1"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usw.</a:t>
          </a:r>
        </a:p>
      </dsp:txBody>
      <dsp:txXfrm>
        <a:off x="4404725" y="3421809"/>
        <a:ext cx="630397" cy="630397"/>
      </dsp:txXfrm>
    </dsp:sp>
    <dsp:sp modelId="{D3B96263-C3AB-4C60-A7F7-2183FB4B8232}">
      <dsp:nvSpPr>
        <dsp:cNvPr id="0" name=""/>
        <dsp:cNvSpPr/>
      </dsp:nvSpPr>
      <dsp:spPr>
        <a:xfrm rot="6600000">
          <a:off x="3448596" y="2930928"/>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830250" y="2920531"/>
        <a:ext cx="40174" cy="40174"/>
      </dsp:txXfrm>
    </dsp:sp>
    <dsp:sp modelId="{818D5E99-7A2C-474A-B5B4-E76C29050540}">
      <dsp:nvSpPr>
        <dsp:cNvPr id="0" name=""/>
        <dsp:cNvSpPr/>
      </dsp:nvSpPr>
      <dsp:spPr>
        <a:xfrm>
          <a:off x="3114716" y="3291249"/>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Friseur-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betriebe</a:t>
          </a:r>
        </a:p>
      </dsp:txBody>
      <dsp:txXfrm>
        <a:off x="3245276" y="3421809"/>
        <a:ext cx="630397" cy="630397"/>
      </dsp:txXfrm>
    </dsp:sp>
    <dsp:sp modelId="{B4A395AF-FB03-4727-BCA2-98D786DEB03D}">
      <dsp:nvSpPr>
        <dsp:cNvPr id="0" name=""/>
        <dsp:cNvSpPr/>
      </dsp:nvSpPr>
      <dsp:spPr>
        <a:xfrm rot="9000000">
          <a:off x="3004501" y="2558289"/>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386156" y="2547892"/>
        <a:ext cx="40174" cy="40174"/>
      </dsp:txXfrm>
    </dsp:sp>
    <dsp:sp modelId="{A6CAFBB2-656B-4173-9F1F-E1EBD2145A92}">
      <dsp:nvSpPr>
        <dsp:cNvPr id="0" name=""/>
        <dsp:cNvSpPr/>
      </dsp:nvSpPr>
      <dsp:spPr>
        <a:xfrm>
          <a:off x="2226527" y="2545970"/>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Bäcker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Fleischer</a:t>
          </a:r>
        </a:p>
      </dsp:txBody>
      <dsp:txXfrm>
        <a:off x="2357087" y="2676530"/>
        <a:ext cx="630397" cy="630397"/>
      </dsp:txXfrm>
    </dsp:sp>
    <dsp:sp modelId="{4F58BD01-B068-47E5-921A-D8FDB0A3AC5F}">
      <dsp:nvSpPr>
        <dsp:cNvPr id="0" name=""/>
        <dsp:cNvSpPr/>
      </dsp:nvSpPr>
      <dsp:spPr>
        <a:xfrm rot="11400000">
          <a:off x="2903833" y="1987372"/>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285487" y="1976975"/>
        <a:ext cx="40174" cy="40174"/>
      </dsp:txXfrm>
    </dsp:sp>
    <dsp:sp modelId="{37F9F104-399E-4FF3-942F-44D09514B520}">
      <dsp:nvSpPr>
        <dsp:cNvPr id="0" name=""/>
        <dsp:cNvSpPr/>
      </dsp:nvSpPr>
      <dsp:spPr>
        <a:xfrm>
          <a:off x="2025191" y="1404136"/>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Taxigewerbe</a:t>
          </a:r>
        </a:p>
      </dsp:txBody>
      <dsp:txXfrm>
        <a:off x="2155751" y="1534696"/>
        <a:ext cx="630397" cy="630397"/>
      </dsp:txXfrm>
    </dsp:sp>
    <dsp:sp modelId="{76210099-CC42-4D18-881A-B310878F9EBB}">
      <dsp:nvSpPr>
        <dsp:cNvPr id="0" name=""/>
        <dsp:cNvSpPr/>
      </dsp:nvSpPr>
      <dsp:spPr>
        <a:xfrm rot="13800000">
          <a:off x="3193695" y="1485316"/>
          <a:ext cx="803483" cy="19379"/>
        </a:xfrm>
        <a:custGeom>
          <a:avLst/>
          <a:gdLst/>
          <a:ahLst/>
          <a:cxnLst/>
          <a:rect l="0" t="0" r="0" b="0"/>
          <a:pathLst>
            <a:path>
              <a:moveTo>
                <a:pt x="0" y="9689"/>
              </a:moveTo>
              <a:lnTo>
                <a:pt x="803483" y="9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rot="10800000">
        <a:off x="3575350" y="1474918"/>
        <a:ext cx="40174" cy="40174"/>
      </dsp:txXfrm>
    </dsp:sp>
    <dsp:sp modelId="{EA63F096-9036-465D-A2DC-E3B3DC4E8769}">
      <dsp:nvSpPr>
        <dsp:cNvPr id="0" name=""/>
        <dsp:cNvSpPr/>
      </dsp:nvSpPr>
      <dsp:spPr>
        <a:xfrm>
          <a:off x="2604915" y="400024"/>
          <a:ext cx="891517" cy="89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800" b="0" i="0" u="none" strike="noStrike" kern="1200" cap="none" normalizeH="0" baseline="0" smtClean="0">
              <a:ln>
                <a:noFill/>
              </a:ln>
              <a:solidFill>
                <a:schemeClr val="tx1"/>
              </a:solidFill>
              <a:effectLst/>
              <a:latin typeface="Arial" panose="020B0604020202020204" pitchFamily="34" charset="0"/>
              <a:ea typeface="ヒラギノ角ゴ Pro W3"/>
              <a:cs typeface="ヒラギノ角ゴ Pro W3"/>
            </a:rPr>
            <a:t>Hotellerie</a:t>
          </a:r>
        </a:p>
      </dsp:txBody>
      <dsp:txXfrm>
        <a:off x="2735475" y="530584"/>
        <a:ext cx="630397" cy="6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0"/>
            <a:ext cx="3077739"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l">
              <a:defRPr sz="1200"/>
            </a:lvl1pPr>
          </a:lstStyle>
          <a:p>
            <a:pPr>
              <a:defRPr/>
            </a:pPr>
            <a:endParaRPr lang="de-DE"/>
          </a:p>
        </p:txBody>
      </p:sp>
      <p:sp>
        <p:nvSpPr>
          <p:cNvPr id="71683" name="Rectangle 3"/>
          <p:cNvSpPr>
            <a:spLocks noGrp="1" noChangeArrowheads="1"/>
          </p:cNvSpPr>
          <p:nvPr>
            <p:ph type="dt" sz="quarter" idx="1"/>
          </p:nvPr>
        </p:nvSpPr>
        <p:spPr bwMode="auto">
          <a:xfrm>
            <a:off x="4023093" y="0"/>
            <a:ext cx="3077739"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a:lvl1pPr>
          </a:lstStyle>
          <a:p>
            <a:pPr>
              <a:defRPr/>
            </a:pPr>
            <a:endParaRPr lang="de-DE"/>
          </a:p>
        </p:txBody>
      </p:sp>
      <p:sp>
        <p:nvSpPr>
          <p:cNvPr id="71684" name="Rectangle 4"/>
          <p:cNvSpPr>
            <a:spLocks noGrp="1" noChangeArrowheads="1"/>
          </p:cNvSpPr>
          <p:nvPr>
            <p:ph type="ftr" sz="quarter" idx="2"/>
          </p:nvPr>
        </p:nvSpPr>
        <p:spPr bwMode="auto">
          <a:xfrm>
            <a:off x="1" y="9718090"/>
            <a:ext cx="3077739"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l">
              <a:defRPr sz="1200"/>
            </a:lvl1pPr>
          </a:lstStyle>
          <a:p>
            <a:pPr>
              <a:defRPr/>
            </a:pPr>
            <a:endParaRPr lang="de-DE"/>
          </a:p>
        </p:txBody>
      </p:sp>
      <p:sp>
        <p:nvSpPr>
          <p:cNvPr id="71685" name="Rectangle 5"/>
          <p:cNvSpPr>
            <a:spLocks noGrp="1" noChangeArrowheads="1"/>
          </p:cNvSpPr>
          <p:nvPr>
            <p:ph type="sldNum" sz="quarter" idx="3"/>
          </p:nvPr>
        </p:nvSpPr>
        <p:spPr bwMode="auto">
          <a:xfrm>
            <a:off x="4023093" y="9718090"/>
            <a:ext cx="3077739" cy="51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a:lvl1pPr>
          </a:lstStyle>
          <a:p>
            <a:pPr>
              <a:defRPr/>
            </a:pPr>
            <a:fld id="{F2B20077-93E3-401C-B6A1-FF2DF9DFE8D4}" type="slidenum">
              <a:rPr lang="de-DE"/>
              <a:pPr>
                <a:defRPr/>
              </a:pPr>
              <a:t>‹Nr.›</a:t>
            </a:fld>
            <a:endParaRPr lang="de-DE"/>
          </a:p>
        </p:txBody>
      </p:sp>
    </p:spTree>
    <p:extLst>
      <p:ext uri="{BB962C8B-B14F-4D97-AF65-F5344CB8AC3E}">
        <p14:creationId xmlns:p14="http://schemas.microsoft.com/office/powerpoint/2010/main" val="339203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7739" cy="511572"/>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3093" y="0"/>
            <a:ext cx="3077739" cy="511572"/>
          </a:xfrm>
          <a:prstGeom prst="rect">
            <a:avLst/>
          </a:prstGeom>
        </p:spPr>
        <p:txBody>
          <a:bodyPr vert="horz" lIns="94768" tIns="47384" rIns="94768" bIns="47384" rtlCol="0"/>
          <a:lstStyle>
            <a:lvl1pPr algn="r">
              <a:defRPr sz="1200"/>
            </a:lvl1pPr>
          </a:lstStyle>
          <a:p>
            <a:fld id="{FD19E8DB-C174-44CF-A40E-F8D142C5FF1F}" type="datetimeFigureOut">
              <a:rPr lang="de-DE" smtClean="0"/>
              <a:t>09.03.2018</a:t>
            </a:fld>
            <a:endParaRPr lang="de-DE"/>
          </a:p>
        </p:txBody>
      </p:sp>
      <p:sp>
        <p:nvSpPr>
          <p:cNvPr id="4" name="Folienbildplatzhalter 3"/>
          <p:cNvSpPr>
            <a:spLocks noGrp="1" noRot="1" noChangeAspect="1"/>
          </p:cNvSpPr>
          <p:nvPr>
            <p:ph type="sldImg" idx="2"/>
          </p:nvPr>
        </p:nvSpPr>
        <p:spPr>
          <a:xfrm>
            <a:off x="141288" y="766763"/>
            <a:ext cx="6819900" cy="3836987"/>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10248" y="4859934"/>
            <a:ext cx="5681980" cy="4604147"/>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18090"/>
            <a:ext cx="3077739" cy="511572"/>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3093" y="9718090"/>
            <a:ext cx="3077739" cy="511572"/>
          </a:xfrm>
          <a:prstGeom prst="rect">
            <a:avLst/>
          </a:prstGeom>
        </p:spPr>
        <p:txBody>
          <a:bodyPr vert="horz" lIns="94768" tIns="47384" rIns="94768" bIns="47384" rtlCol="0" anchor="b"/>
          <a:lstStyle>
            <a:lvl1pPr algn="r">
              <a:defRPr sz="1200"/>
            </a:lvl1pPr>
          </a:lstStyle>
          <a:p>
            <a:fld id="{180E479C-AEC6-47FB-BFD3-07C675C6F379}" type="slidenum">
              <a:rPr lang="de-DE" smtClean="0"/>
              <a:t>‹Nr.›</a:t>
            </a:fld>
            <a:endParaRPr lang="de-DE"/>
          </a:p>
        </p:txBody>
      </p:sp>
    </p:spTree>
    <p:extLst>
      <p:ext uri="{BB962C8B-B14F-4D97-AF65-F5344CB8AC3E}">
        <p14:creationId xmlns:p14="http://schemas.microsoft.com/office/powerpoint/2010/main" val="19662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93" indent="-296151">
              <a:spcBef>
                <a:spcPct val="30000"/>
              </a:spcBef>
              <a:defRPr sz="1200">
                <a:solidFill>
                  <a:schemeClr val="tx1"/>
                </a:solidFill>
                <a:latin typeface="Arial" panose="020B0604020202020204" pitchFamily="34" charset="0"/>
              </a:defRPr>
            </a:lvl2pPr>
            <a:lvl3pPr marL="1184605" indent="-236921">
              <a:spcBef>
                <a:spcPct val="30000"/>
              </a:spcBef>
              <a:defRPr sz="1200">
                <a:solidFill>
                  <a:schemeClr val="tx1"/>
                </a:solidFill>
                <a:latin typeface="Arial" panose="020B0604020202020204" pitchFamily="34" charset="0"/>
              </a:defRPr>
            </a:lvl3pPr>
            <a:lvl4pPr marL="1658447" indent="-236921">
              <a:spcBef>
                <a:spcPct val="30000"/>
              </a:spcBef>
              <a:defRPr sz="1200">
                <a:solidFill>
                  <a:schemeClr val="tx1"/>
                </a:solidFill>
                <a:latin typeface="Arial" panose="020B0604020202020204" pitchFamily="34" charset="0"/>
              </a:defRPr>
            </a:lvl4pPr>
            <a:lvl5pPr marL="2132289" indent="-236921">
              <a:spcBef>
                <a:spcPct val="30000"/>
              </a:spcBef>
              <a:defRPr sz="1200">
                <a:solidFill>
                  <a:schemeClr val="tx1"/>
                </a:solidFill>
                <a:latin typeface="Arial" panose="020B0604020202020204" pitchFamily="34" charset="0"/>
              </a:defRPr>
            </a:lvl5pPr>
            <a:lvl6pPr marL="2606131" indent="-236921" eaLnBrk="0" fontAlgn="base" hangingPunct="0">
              <a:spcBef>
                <a:spcPct val="30000"/>
              </a:spcBef>
              <a:spcAft>
                <a:spcPct val="0"/>
              </a:spcAft>
              <a:defRPr sz="1200">
                <a:solidFill>
                  <a:schemeClr val="tx1"/>
                </a:solidFill>
                <a:latin typeface="Arial" panose="020B0604020202020204" pitchFamily="34" charset="0"/>
              </a:defRPr>
            </a:lvl6pPr>
            <a:lvl7pPr marL="3079974" indent="-236921" eaLnBrk="0" fontAlgn="base" hangingPunct="0">
              <a:spcBef>
                <a:spcPct val="30000"/>
              </a:spcBef>
              <a:spcAft>
                <a:spcPct val="0"/>
              </a:spcAft>
              <a:defRPr sz="1200">
                <a:solidFill>
                  <a:schemeClr val="tx1"/>
                </a:solidFill>
                <a:latin typeface="Arial" panose="020B0604020202020204" pitchFamily="34" charset="0"/>
              </a:defRPr>
            </a:lvl7pPr>
            <a:lvl8pPr marL="3553816" indent="-236921" eaLnBrk="0" fontAlgn="base" hangingPunct="0">
              <a:spcBef>
                <a:spcPct val="30000"/>
              </a:spcBef>
              <a:spcAft>
                <a:spcPct val="0"/>
              </a:spcAft>
              <a:defRPr sz="1200">
                <a:solidFill>
                  <a:schemeClr val="tx1"/>
                </a:solidFill>
                <a:latin typeface="Arial" panose="020B0604020202020204" pitchFamily="34" charset="0"/>
              </a:defRPr>
            </a:lvl8pPr>
            <a:lvl9pPr marL="4027658" indent="-2369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9F8584-2D4A-43CA-B24C-EC0F13FFFA47}" type="slidenum">
              <a:rPr lang="de-DE" altLang="de-DE" smtClean="0"/>
              <a:pPr>
                <a:spcBef>
                  <a:spcPct val="0"/>
                </a:spcBef>
              </a:pPr>
              <a:t>5</a:t>
            </a:fld>
            <a:endParaRPr lang="de-DE" altLang="de-DE"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85640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93" indent="-296151">
              <a:spcBef>
                <a:spcPct val="30000"/>
              </a:spcBef>
              <a:defRPr sz="1200">
                <a:solidFill>
                  <a:schemeClr val="tx1"/>
                </a:solidFill>
                <a:latin typeface="Arial" panose="020B0604020202020204" pitchFamily="34" charset="0"/>
              </a:defRPr>
            </a:lvl2pPr>
            <a:lvl3pPr marL="1184605" indent="-236921">
              <a:spcBef>
                <a:spcPct val="30000"/>
              </a:spcBef>
              <a:defRPr sz="1200">
                <a:solidFill>
                  <a:schemeClr val="tx1"/>
                </a:solidFill>
                <a:latin typeface="Arial" panose="020B0604020202020204" pitchFamily="34" charset="0"/>
              </a:defRPr>
            </a:lvl3pPr>
            <a:lvl4pPr marL="1658447" indent="-236921">
              <a:spcBef>
                <a:spcPct val="30000"/>
              </a:spcBef>
              <a:defRPr sz="1200">
                <a:solidFill>
                  <a:schemeClr val="tx1"/>
                </a:solidFill>
                <a:latin typeface="Arial" panose="020B0604020202020204" pitchFamily="34" charset="0"/>
              </a:defRPr>
            </a:lvl4pPr>
            <a:lvl5pPr marL="2132289" indent="-236921">
              <a:spcBef>
                <a:spcPct val="30000"/>
              </a:spcBef>
              <a:defRPr sz="1200">
                <a:solidFill>
                  <a:schemeClr val="tx1"/>
                </a:solidFill>
                <a:latin typeface="Arial" panose="020B0604020202020204" pitchFamily="34" charset="0"/>
              </a:defRPr>
            </a:lvl5pPr>
            <a:lvl6pPr marL="2606131" indent="-236921" eaLnBrk="0" fontAlgn="base" hangingPunct="0">
              <a:spcBef>
                <a:spcPct val="30000"/>
              </a:spcBef>
              <a:spcAft>
                <a:spcPct val="0"/>
              </a:spcAft>
              <a:defRPr sz="1200">
                <a:solidFill>
                  <a:schemeClr val="tx1"/>
                </a:solidFill>
                <a:latin typeface="Arial" panose="020B0604020202020204" pitchFamily="34" charset="0"/>
              </a:defRPr>
            </a:lvl6pPr>
            <a:lvl7pPr marL="3079974" indent="-236921" eaLnBrk="0" fontAlgn="base" hangingPunct="0">
              <a:spcBef>
                <a:spcPct val="30000"/>
              </a:spcBef>
              <a:spcAft>
                <a:spcPct val="0"/>
              </a:spcAft>
              <a:defRPr sz="1200">
                <a:solidFill>
                  <a:schemeClr val="tx1"/>
                </a:solidFill>
                <a:latin typeface="Arial" panose="020B0604020202020204" pitchFamily="34" charset="0"/>
              </a:defRPr>
            </a:lvl7pPr>
            <a:lvl8pPr marL="3553816" indent="-236921" eaLnBrk="0" fontAlgn="base" hangingPunct="0">
              <a:spcBef>
                <a:spcPct val="30000"/>
              </a:spcBef>
              <a:spcAft>
                <a:spcPct val="0"/>
              </a:spcAft>
              <a:defRPr sz="1200">
                <a:solidFill>
                  <a:schemeClr val="tx1"/>
                </a:solidFill>
                <a:latin typeface="Arial" panose="020B0604020202020204" pitchFamily="34" charset="0"/>
              </a:defRPr>
            </a:lvl8pPr>
            <a:lvl9pPr marL="4027658" indent="-2369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FB2AF2-4267-45BD-B4A7-347D343B43A6}" type="slidenum">
              <a:rPr lang="de-DE" altLang="de-DE" smtClean="0"/>
              <a:pPr>
                <a:spcBef>
                  <a:spcPct val="0"/>
                </a:spcBef>
              </a:pPr>
              <a:t>39</a:t>
            </a:fld>
            <a:endParaRPr lang="de-DE" altLang="de-DE" smtClean="0"/>
          </a:p>
        </p:txBody>
      </p:sp>
      <p:sp>
        <p:nvSpPr>
          <p:cNvPr id="45059" name="Rectangle 2"/>
          <p:cNvSpPr>
            <a:spLocks noGrp="1" noRot="1" noChangeAspect="1" noChangeArrowheads="1" noTextEdit="1"/>
          </p:cNvSpPr>
          <p:nvPr>
            <p:ph type="sldImg"/>
          </p:nvPr>
        </p:nvSpPr>
        <p:spPr>
          <a:xfrm>
            <a:off x="20638" y="706438"/>
            <a:ext cx="7126287" cy="4008437"/>
          </a:xfrm>
          <a:ln/>
        </p:spPr>
      </p:sp>
      <p:sp>
        <p:nvSpPr>
          <p:cNvPr id="45060" name="Rectangle 3"/>
          <p:cNvSpPr>
            <a:spLocks noGrp="1" noChangeArrowheads="1"/>
          </p:cNvSpPr>
          <p:nvPr>
            <p:ph type="body" idx="1"/>
          </p:nvPr>
        </p:nvSpPr>
        <p:spPr>
          <a:xfrm>
            <a:off x="648545" y="4934913"/>
            <a:ext cx="5868416" cy="3782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z="1000">
              <a:latin typeface="Arial" panose="020B0604020202020204" pitchFamily="34" charset="0"/>
            </a:endParaRPr>
          </a:p>
        </p:txBody>
      </p:sp>
    </p:spTree>
    <p:extLst>
      <p:ext uri="{BB962C8B-B14F-4D97-AF65-F5344CB8AC3E}">
        <p14:creationId xmlns:p14="http://schemas.microsoft.com/office/powerpoint/2010/main" val="122078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93" indent="-296151">
              <a:spcBef>
                <a:spcPct val="30000"/>
              </a:spcBef>
              <a:defRPr sz="1200">
                <a:solidFill>
                  <a:schemeClr val="tx1"/>
                </a:solidFill>
                <a:latin typeface="Arial" panose="020B0604020202020204" pitchFamily="34" charset="0"/>
              </a:defRPr>
            </a:lvl2pPr>
            <a:lvl3pPr marL="1184605" indent="-236921">
              <a:spcBef>
                <a:spcPct val="30000"/>
              </a:spcBef>
              <a:defRPr sz="1200">
                <a:solidFill>
                  <a:schemeClr val="tx1"/>
                </a:solidFill>
                <a:latin typeface="Arial" panose="020B0604020202020204" pitchFamily="34" charset="0"/>
              </a:defRPr>
            </a:lvl3pPr>
            <a:lvl4pPr marL="1658447" indent="-236921">
              <a:spcBef>
                <a:spcPct val="30000"/>
              </a:spcBef>
              <a:defRPr sz="1200">
                <a:solidFill>
                  <a:schemeClr val="tx1"/>
                </a:solidFill>
                <a:latin typeface="Arial" panose="020B0604020202020204" pitchFamily="34" charset="0"/>
              </a:defRPr>
            </a:lvl4pPr>
            <a:lvl5pPr marL="2132289" indent="-236921">
              <a:spcBef>
                <a:spcPct val="30000"/>
              </a:spcBef>
              <a:defRPr sz="1200">
                <a:solidFill>
                  <a:schemeClr val="tx1"/>
                </a:solidFill>
                <a:latin typeface="Arial" panose="020B0604020202020204" pitchFamily="34" charset="0"/>
              </a:defRPr>
            </a:lvl5pPr>
            <a:lvl6pPr marL="2606131" indent="-236921" eaLnBrk="0" fontAlgn="base" hangingPunct="0">
              <a:spcBef>
                <a:spcPct val="30000"/>
              </a:spcBef>
              <a:spcAft>
                <a:spcPct val="0"/>
              </a:spcAft>
              <a:defRPr sz="1200">
                <a:solidFill>
                  <a:schemeClr val="tx1"/>
                </a:solidFill>
                <a:latin typeface="Arial" panose="020B0604020202020204" pitchFamily="34" charset="0"/>
              </a:defRPr>
            </a:lvl6pPr>
            <a:lvl7pPr marL="3079974" indent="-236921" eaLnBrk="0" fontAlgn="base" hangingPunct="0">
              <a:spcBef>
                <a:spcPct val="30000"/>
              </a:spcBef>
              <a:spcAft>
                <a:spcPct val="0"/>
              </a:spcAft>
              <a:defRPr sz="1200">
                <a:solidFill>
                  <a:schemeClr val="tx1"/>
                </a:solidFill>
                <a:latin typeface="Arial" panose="020B0604020202020204" pitchFamily="34" charset="0"/>
              </a:defRPr>
            </a:lvl7pPr>
            <a:lvl8pPr marL="3553816" indent="-236921" eaLnBrk="0" fontAlgn="base" hangingPunct="0">
              <a:spcBef>
                <a:spcPct val="30000"/>
              </a:spcBef>
              <a:spcAft>
                <a:spcPct val="0"/>
              </a:spcAft>
              <a:defRPr sz="1200">
                <a:solidFill>
                  <a:schemeClr val="tx1"/>
                </a:solidFill>
                <a:latin typeface="Arial" panose="020B0604020202020204" pitchFamily="34" charset="0"/>
              </a:defRPr>
            </a:lvl8pPr>
            <a:lvl9pPr marL="4027658" indent="-2369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655E14-675D-46D5-80C2-4E1E00725F75}" type="slidenum">
              <a:rPr lang="de-DE" altLang="de-DE" smtClean="0"/>
              <a:pPr>
                <a:spcBef>
                  <a:spcPct val="0"/>
                </a:spcBef>
              </a:pPr>
              <a:t>49</a:t>
            </a:fld>
            <a:endParaRPr lang="de-DE" altLang="de-DE" smtClean="0"/>
          </a:p>
        </p:txBody>
      </p:sp>
      <p:sp>
        <p:nvSpPr>
          <p:cNvPr id="75779" name="Rectangle 2"/>
          <p:cNvSpPr>
            <a:spLocks noGrp="1" noRot="1" noChangeAspect="1" noChangeArrowheads="1" noTextEdit="1"/>
          </p:cNvSpPr>
          <p:nvPr>
            <p:ph type="sldImg"/>
          </p:nvPr>
        </p:nvSpPr>
        <p:spPr>
          <a:xfrm>
            <a:off x="20638" y="706438"/>
            <a:ext cx="7126287" cy="4008437"/>
          </a:xfrm>
          <a:ln/>
        </p:spPr>
      </p:sp>
      <p:sp>
        <p:nvSpPr>
          <p:cNvPr id="75780" name="Rectangle 3"/>
          <p:cNvSpPr>
            <a:spLocks noGrp="1" noChangeArrowheads="1"/>
          </p:cNvSpPr>
          <p:nvPr>
            <p:ph type="body" idx="1"/>
          </p:nvPr>
        </p:nvSpPr>
        <p:spPr>
          <a:xfrm>
            <a:off x="648545" y="4934913"/>
            <a:ext cx="5868416" cy="3782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08665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93" indent="-296151">
              <a:spcBef>
                <a:spcPct val="30000"/>
              </a:spcBef>
              <a:defRPr sz="1200">
                <a:solidFill>
                  <a:schemeClr val="tx1"/>
                </a:solidFill>
                <a:latin typeface="Arial" panose="020B0604020202020204" pitchFamily="34" charset="0"/>
              </a:defRPr>
            </a:lvl2pPr>
            <a:lvl3pPr marL="1184605" indent="-236921">
              <a:spcBef>
                <a:spcPct val="30000"/>
              </a:spcBef>
              <a:defRPr sz="1200">
                <a:solidFill>
                  <a:schemeClr val="tx1"/>
                </a:solidFill>
                <a:latin typeface="Arial" panose="020B0604020202020204" pitchFamily="34" charset="0"/>
              </a:defRPr>
            </a:lvl3pPr>
            <a:lvl4pPr marL="1658447" indent="-236921">
              <a:spcBef>
                <a:spcPct val="30000"/>
              </a:spcBef>
              <a:defRPr sz="1200">
                <a:solidFill>
                  <a:schemeClr val="tx1"/>
                </a:solidFill>
                <a:latin typeface="Arial" panose="020B0604020202020204" pitchFamily="34" charset="0"/>
              </a:defRPr>
            </a:lvl4pPr>
            <a:lvl5pPr marL="2132289" indent="-236921">
              <a:spcBef>
                <a:spcPct val="30000"/>
              </a:spcBef>
              <a:defRPr sz="1200">
                <a:solidFill>
                  <a:schemeClr val="tx1"/>
                </a:solidFill>
                <a:latin typeface="Arial" panose="020B0604020202020204" pitchFamily="34" charset="0"/>
              </a:defRPr>
            </a:lvl5pPr>
            <a:lvl6pPr marL="2606131" indent="-236921" eaLnBrk="0" fontAlgn="base" hangingPunct="0">
              <a:spcBef>
                <a:spcPct val="30000"/>
              </a:spcBef>
              <a:spcAft>
                <a:spcPct val="0"/>
              </a:spcAft>
              <a:defRPr sz="1200">
                <a:solidFill>
                  <a:schemeClr val="tx1"/>
                </a:solidFill>
                <a:latin typeface="Arial" panose="020B0604020202020204" pitchFamily="34" charset="0"/>
              </a:defRPr>
            </a:lvl6pPr>
            <a:lvl7pPr marL="3079974" indent="-236921" eaLnBrk="0" fontAlgn="base" hangingPunct="0">
              <a:spcBef>
                <a:spcPct val="30000"/>
              </a:spcBef>
              <a:spcAft>
                <a:spcPct val="0"/>
              </a:spcAft>
              <a:defRPr sz="1200">
                <a:solidFill>
                  <a:schemeClr val="tx1"/>
                </a:solidFill>
                <a:latin typeface="Arial" panose="020B0604020202020204" pitchFamily="34" charset="0"/>
              </a:defRPr>
            </a:lvl7pPr>
            <a:lvl8pPr marL="3553816" indent="-236921" eaLnBrk="0" fontAlgn="base" hangingPunct="0">
              <a:spcBef>
                <a:spcPct val="30000"/>
              </a:spcBef>
              <a:spcAft>
                <a:spcPct val="0"/>
              </a:spcAft>
              <a:defRPr sz="1200">
                <a:solidFill>
                  <a:schemeClr val="tx1"/>
                </a:solidFill>
                <a:latin typeface="Arial" panose="020B0604020202020204" pitchFamily="34" charset="0"/>
              </a:defRPr>
            </a:lvl8pPr>
            <a:lvl9pPr marL="4027658" indent="-2369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3EA2A5-EA83-4E3E-9DB1-4E26E343A7B9}" type="slidenum">
              <a:rPr lang="de-DE" altLang="de-DE" smtClean="0"/>
              <a:pPr>
                <a:spcBef>
                  <a:spcPct val="0"/>
                </a:spcBef>
              </a:pPr>
              <a:t>57</a:t>
            </a:fld>
            <a:endParaRPr lang="de-DE" altLang="de-DE" smtClean="0"/>
          </a:p>
        </p:txBody>
      </p:sp>
      <p:sp>
        <p:nvSpPr>
          <p:cNvPr id="51203" name="Rectangle 2"/>
          <p:cNvSpPr>
            <a:spLocks noGrp="1" noRot="1" noChangeAspect="1" noChangeArrowheads="1" noTextEdit="1"/>
          </p:cNvSpPr>
          <p:nvPr>
            <p:ph type="sldImg"/>
          </p:nvPr>
        </p:nvSpPr>
        <p:spPr>
          <a:xfrm>
            <a:off x="20638" y="706438"/>
            <a:ext cx="7126287" cy="4008437"/>
          </a:xfrm>
          <a:ln/>
        </p:spPr>
      </p:sp>
      <p:sp>
        <p:nvSpPr>
          <p:cNvPr id="51204" name="Rectangle 3"/>
          <p:cNvSpPr>
            <a:spLocks noGrp="1" noChangeArrowheads="1"/>
          </p:cNvSpPr>
          <p:nvPr>
            <p:ph type="body" idx="1"/>
          </p:nvPr>
        </p:nvSpPr>
        <p:spPr>
          <a:xfrm>
            <a:off x="648545" y="4934913"/>
            <a:ext cx="5868416" cy="3782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921" indent="-236921"/>
            <a:r>
              <a:rPr lang="de-DE" altLang="de-DE" smtClean="0">
                <a:latin typeface="Arial" panose="020B0604020202020204" pitchFamily="34" charset="0"/>
              </a:rPr>
              <a:t>Beispiel: - Prüfung der Tagesendbestände einer Kasse</a:t>
            </a:r>
          </a:p>
          <a:p>
            <a:pPr marL="236921" indent="-236921"/>
            <a:r>
              <a:rPr lang="de-DE" altLang="de-DE" smtClean="0">
                <a:latin typeface="Arial" panose="020B0604020202020204" pitchFamily="34" charset="0"/>
              </a:rPr>
              <a:t>drei Feststellungen mit einer Prüfung – 3 in 1</a:t>
            </a:r>
          </a:p>
          <a:p>
            <a:pPr marL="236921" indent="-236921">
              <a:buFontTx/>
              <a:buAutoNum type="arabicPeriod"/>
            </a:pPr>
            <a:r>
              <a:rPr lang="de-DE" altLang="de-DE" smtClean="0">
                <a:latin typeface="Arial" panose="020B0604020202020204" pitchFamily="34" charset="0"/>
              </a:rPr>
              <a:t> Kassenminusprüfung</a:t>
            </a:r>
          </a:p>
          <a:p>
            <a:pPr marL="236921" indent="-236921">
              <a:buFontTx/>
              <a:buAutoNum type="arabicPeriod"/>
            </a:pPr>
            <a:r>
              <a:rPr lang="de-DE" altLang="de-DE" smtClean="0">
                <a:latin typeface="Arial" panose="020B0604020202020204" pitchFamily="34" charset="0"/>
              </a:rPr>
              <a:t> unglaubwürdig hohe Kassenbestände</a:t>
            </a:r>
          </a:p>
          <a:p>
            <a:pPr marL="236921" indent="-236921">
              <a:buFontTx/>
              <a:buAutoNum type="arabicPeriod"/>
            </a:pPr>
            <a:r>
              <a:rPr lang="de-DE" altLang="de-DE" smtClean="0">
                <a:latin typeface="Arial" panose="020B0604020202020204" pitchFamily="34" charset="0"/>
              </a:rPr>
              <a:t> Zweifel an der geldmäßigen Kassenführung da das Geld nur etwa 2 mal pro Monat aus der Kasse genommen wird</a:t>
            </a:r>
          </a:p>
        </p:txBody>
      </p:sp>
    </p:spTree>
    <p:extLst>
      <p:ext uri="{BB962C8B-B14F-4D97-AF65-F5344CB8AC3E}">
        <p14:creationId xmlns:p14="http://schemas.microsoft.com/office/powerpoint/2010/main" val="104831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37323" y="3255123"/>
            <a:ext cx="7770912" cy="1470025"/>
          </a:xfrm>
        </p:spPr>
        <p:txBody>
          <a:bodyPr anchor="t"/>
          <a:lstStyle>
            <a:lvl1pPr algn="l">
              <a:defRPr b="1" i="0" cap="all" baseline="0">
                <a:latin typeface="+mj-lt"/>
                <a:ea typeface="DejaVu Sans Condensed" panose="020B0606030804020204" pitchFamily="34" charset="2"/>
                <a:cs typeface="DejaVu Sans Condensed" panose="020B0606030804020204" pitchFamily="34" charset="2"/>
              </a:defRPr>
            </a:lvl1pPr>
          </a:lstStyle>
          <a:p>
            <a:pPr lvl="0"/>
            <a:r>
              <a:rPr lang="de-DE" noProof="0" dirty="0" smtClean="0"/>
              <a:t>Titelmasterformat durch Klicken bearbeiten</a:t>
            </a:r>
          </a:p>
        </p:txBody>
      </p:sp>
      <p:cxnSp>
        <p:nvCxnSpPr>
          <p:cNvPr id="3" name="Gerade Verbindung 2"/>
          <p:cNvCxnSpPr/>
          <p:nvPr userDrawn="1"/>
        </p:nvCxnSpPr>
        <p:spPr bwMode="auto">
          <a:xfrm>
            <a:off x="527381" y="3284984"/>
            <a:ext cx="1132925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11" descr="Logo Ruschel Kopi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6080" y="1995811"/>
            <a:ext cx="5040560" cy="121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545893"/>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20000" y="1620000"/>
            <a:ext cx="10800000" cy="450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1"/>
          <p:cNvSpPr>
            <a:spLocks noGrp="1"/>
          </p:cNvSpPr>
          <p:nvPr>
            <p:ph type="title"/>
          </p:nvPr>
        </p:nvSpPr>
        <p:spPr>
          <a:xfrm>
            <a:off x="609600" y="332656"/>
            <a:ext cx="10238928" cy="1043608"/>
          </a:xfrm>
          <a:noFill/>
        </p:spPr>
        <p:txBody>
          <a:bodyPr/>
          <a:lstStyle>
            <a:lvl1pPr>
              <a:defRPr>
                <a:latin typeface="+mj-lt"/>
              </a:defRPr>
            </a:lvl1pPr>
          </a:lstStyle>
          <a:p>
            <a:endParaRPr lang="de-DE" dirty="0"/>
          </a:p>
        </p:txBody>
      </p:sp>
      <p:sp>
        <p:nvSpPr>
          <p:cNvPr id="7" name="Datumsplatzhalter 6"/>
          <p:cNvSpPr>
            <a:spLocks noGrp="1"/>
          </p:cNvSpPr>
          <p:nvPr>
            <p:ph type="dt" sz="half" idx="10"/>
          </p:nvPr>
        </p:nvSpPr>
        <p:spPr/>
        <p:txBody>
          <a:bodyPr/>
          <a:lstStyle/>
          <a:p>
            <a:fld id="{8838A66E-5466-4C60-97ED-CCE5C8CC49AB}" type="datetime1">
              <a:rPr lang="de-DE" smtClean="0"/>
              <a:t>09.03.2018</a:t>
            </a:fld>
            <a:endParaRPr lang="de-DE"/>
          </a:p>
        </p:txBody>
      </p:sp>
      <p:sp>
        <p:nvSpPr>
          <p:cNvPr id="8" name="Fußzeilenplatzhalter 7"/>
          <p:cNvSpPr>
            <a:spLocks noGrp="1"/>
          </p:cNvSpPr>
          <p:nvPr>
            <p:ph type="ftr" sz="quarter" idx="11"/>
          </p:nvPr>
        </p:nvSpPr>
        <p:spPr/>
        <p:txBody>
          <a:bodyPr/>
          <a:lstStyle/>
          <a:p>
            <a:r>
              <a:rPr lang="de-DE" smtClean="0"/>
              <a:t>www.ruschel-collegen.de</a:t>
            </a:r>
            <a:endParaRPr lang="de-DE"/>
          </a:p>
        </p:txBody>
      </p:sp>
      <p:sp>
        <p:nvSpPr>
          <p:cNvPr id="9" name="Foliennummernplatzhalter 8"/>
          <p:cNvSpPr>
            <a:spLocks noGrp="1"/>
          </p:cNvSpPr>
          <p:nvPr>
            <p:ph type="sldNum" sz="quarter" idx="12"/>
          </p:nvPr>
        </p:nvSpPr>
        <p:spPr/>
        <p:txBody>
          <a:bodyPr/>
          <a:lstStyle/>
          <a:p>
            <a:fld id="{00502C10-5D99-4D2D-96D0-EE88999FAB2A}" type="slidenum">
              <a:rPr lang="de-DE" smtClean="0"/>
              <a:t>‹Nr.›</a:t>
            </a:fld>
            <a:endParaRPr lang="de-DE"/>
          </a:p>
        </p:txBody>
      </p:sp>
    </p:spTree>
    <p:extLst>
      <p:ext uri="{BB962C8B-B14F-4D97-AF65-F5344CB8AC3E}">
        <p14:creationId xmlns:p14="http://schemas.microsoft.com/office/powerpoint/2010/main" val="238576641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720003" y="1620000"/>
            <a:ext cx="5041900" cy="4212000"/>
          </a:xfrm>
        </p:spPr>
        <p:txBody>
          <a:bodyPr/>
          <a:lstStyle>
            <a:lvl1pPr>
              <a:defRPr sz="2800" baseline="0"/>
            </a:lvl1pPr>
            <a:lvl2pPr>
              <a:defRPr sz="2800" baseline="0"/>
            </a:lvl2pPr>
            <a:lvl3pPr>
              <a:defRPr sz="2800" baseline="0"/>
            </a:lvl3pPr>
            <a:lvl4pPr>
              <a:defRPr sz="2800" baseline="0"/>
            </a:lvl4pPr>
            <a:lvl5pPr>
              <a:defRPr sz="2800" baseline="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p:txBody>
      </p:sp>
      <p:sp>
        <p:nvSpPr>
          <p:cNvPr id="4" name="Inhaltsplatzhalter 3"/>
          <p:cNvSpPr>
            <a:spLocks noGrp="1"/>
          </p:cNvSpPr>
          <p:nvPr>
            <p:ph sz="half" idx="2"/>
          </p:nvPr>
        </p:nvSpPr>
        <p:spPr>
          <a:xfrm>
            <a:off x="6000003" y="1620000"/>
            <a:ext cx="5041900" cy="4210050"/>
          </a:xfrm>
        </p:spPr>
        <p:txBody>
          <a:bodyPr/>
          <a:lstStyle>
            <a:lvl1pPr>
              <a:defRPr sz="2800" baseline="0"/>
            </a:lvl1pPr>
            <a:lvl2pPr>
              <a:defRPr sz="2800" baseline="0"/>
            </a:lvl2pPr>
            <a:lvl3pPr>
              <a:defRPr sz="2800" baseline="0"/>
            </a:lvl3pPr>
            <a:lvl4pPr>
              <a:defRPr sz="2800" baseline="0"/>
            </a:lvl4pPr>
            <a:lvl5pPr>
              <a:defRPr sz="2800" baseline="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p:txBody>
      </p:sp>
      <p:sp>
        <p:nvSpPr>
          <p:cNvPr id="7" name="Titel 1"/>
          <p:cNvSpPr>
            <a:spLocks noGrp="1"/>
          </p:cNvSpPr>
          <p:nvPr>
            <p:ph type="title" hasCustomPrompt="1"/>
          </p:nvPr>
        </p:nvSpPr>
        <p:spPr>
          <a:xfrm>
            <a:off x="609600" y="331200"/>
            <a:ext cx="10972800" cy="1044000"/>
          </a:xfrm>
        </p:spPr>
        <p:txBody>
          <a:bodyPr/>
          <a:lstStyle>
            <a:lvl1pPr>
              <a:defRPr baseline="0"/>
            </a:lvl1pPr>
          </a:lstStyle>
          <a:p>
            <a:r>
              <a:rPr lang="de-DE" dirty="0" smtClean="0"/>
              <a:t>Titel durch klicken hinzufügen</a:t>
            </a:r>
            <a:endParaRPr lang="de-DE" dirty="0"/>
          </a:p>
        </p:txBody>
      </p:sp>
      <p:sp>
        <p:nvSpPr>
          <p:cNvPr id="2" name="Datumsplatzhalter 1"/>
          <p:cNvSpPr>
            <a:spLocks noGrp="1"/>
          </p:cNvSpPr>
          <p:nvPr>
            <p:ph type="dt" sz="half" idx="10"/>
          </p:nvPr>
        </p:nvSpPr>
        <p:spPr/>
        <p:txBody>
          <a:bodyPr/>
          <a:lstStyle/>
          <a:p>
            <a:fld id="{2ACD23D6-7F9C-4331-87F9-3197DE39C5CB}" type="datetime1">
              <a:rPr lang="de-DE" smtClean="0"/>
              <a:t>09.03.2018</a:t>
            </a:fld>
            <a:endParaRPr lang="de-DE"/>
          </a:p>
        </p:txBody>
      </p:sp>
      <p:sp>
        <p:nvSpPr>
          <p:cNvPr id="5" name="Fußzeilenplatzhalter 4"/>
          <p:cNvSpPr>
            <a:spLocks noGrp="1"/>
          </p:cNvSpPr>
          <p:nvPr>
            <p:ph type="ftr" sz="quarter" idx="11"/>
          </p:nvPr>
        </p:nvSpPr>
        <p:spPr/>
        <p:txBody>
          <a:bodyPr/>
          <a:lstStyle/>
          <a:p>
            <a:r>
              <a:rPr lang="de-DE" smtClean="0"/>
              <a:t>www.ruschel-collegen.de</a:t>
            </a:r>
            <a:endParaRPr lang="de-DE"/>
          </a:p>
        </p:txBody>
      </p:sp>
      <p:sp>
        <p:nvSpPr>
          <p:cNvPr id="6" name="Foliennummernplatzhalter 5"/>
          <p:cNvSpPr>
            <a:spLocks noGrp="1"/>
          </p:cNvSpPr>
          <p:nvPr>
            <p:ph type="sldNum" sz="quarter" idx="12"/>
          </p:nvPr>
        </p:nvSpPr>
        <p:spPr/>
        <p:txBody>
          <a:bodyPr/>
          <a:lstStyle/>
          <a:p>
            <a:fld id="{00502C10-5D99-4D2D-96D0-EE88999FAB2A}" type="slidenum">
              <a:rPr lang="de-DE" smtClean="0"/>
              <a:t>‹Nr.›</a:t>
            </a:fld>
            <a:endParaRPr lang="de-DE"/>
          </a:p>
        </p:txBody>
      </p:sp>
    </p:spTree>
    <p:extLst>
      <p:ext uri="{BB962C8B-B14F-4D97-AF65-F5344CB8AC3E}">
        <p14:creationId xmlns:p14="http://schemas.microsoft.com/office/powerpoint/2010/main" val="2233480313"/>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620000"/>
            <a:ext cx="5386917" cy="639762"/>
          </a:xfrm>
        </p:spPr>
        <p:txBody>
          <a:bodyPr anchor="b"/>
          <a:lstStyle>
            <a:lvl1pPr marL="0" indent="0">
              <a:buNone/>
              <a:defRPr sz="2800" b="1"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609600" y="2286024"/>
            <a:ext cx="5386917" cy="3951288"/>
          </a:xfrm>
        </p:spPr>
        <p:txBody>
          <a:bodyPr/>
          <a:lstStyle>
            <a:lvl1pPr>
              <a:defRPr sz="2800" baseline="0"/>
            </a:lvl1pPr>
            <a:lvl2pPr>
              <a:defRPr sz="2800" baseline="0"/>
            </a:lvl2pPr>
            <a:lvl3pPr>
              <a:defRPr sz="2800" baseline="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p:txBody>
      </p:sp>
      <p:sp>
        <p:nvSpPr>
          <p:cNvPr id="5" name="Textplatzhalter 4"/>
          <p:cNvSpPr>
            <a:spLocks noGrp="1"/>
          </p:cNvSpPr>
          <p:nvPr>
            <p:ph type="body" sz="quarter" idx="3"/>
          </p:nvPr>
        </p:nvSpPr>
        <p:spPr>
          <a:xfrm>
            <a:off x="6193370" y="1620000"/>
            <a:ext cx="5389033" cy="639762"/>
          </a:xfrm>
        </p:spPr>
        <p:txBody>
          <a:bodyPr anchor="b"/>
          <a:lstStyle>
            <a:lvl1pPr marL="0" indent="0">
              <a:buNone/>
              <a:defRPr sz="2800" b="1"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smtClean="0"/>
              <a:t>Textmasterformat bearbeiten</a:t>
            </a:r>
          </a:p>
        </p:txBody>
      </p:sp>
      <p:sp>
        <p:nvSpPr>
          <p:cNvPr id="6" name="Inhaltsplatzhalter 5"/>
          <p:cNvSpPr>
            <a:spLocks noGrp="1"/>
          </p:cNvSpPr>
          <p:nvPr>
            <p:ph sz="quarter" idx="4"/>
          </p:nvPr>
        </p:nvSpPr>
        <p:spPr>
          <a:xfrm>
            <a:off x="6193370" y="2276872"/>
            <a:ext cx="5389033" cy="3951288"/>
          </a:xfrm>
        </p:spPr>
        <p:txBody>
          <a:bodyPr/>
          <a:lstStyle>
            <a:lvl1pPr>
              <a:defRPr sz="2800" baseline="0"/>
            </a:lvl1pPr>
            <a:lvl2pPr>
              <a:defRPr sz="2800" baseline="0"/>
            </a:lvl2pPr>
            <a:lvl3pPr>
              <a:defRPr sz="2800" baseline="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p:txBody>
      </p:sp>
      <p:sp>
        <p:nvSpPr>
          <p:cNvPr id="8" name="Titel 1"/>
          <p:cNvSpPr>
            <a:spLocks noGrp="1"/>
          </p:cNvSpPr>
          <p:nvPr>
            <p:ph type="title" hasCustomPrompt="1"/>
          </p:nvPr>
        </p:nvSpPr>
        <p:spPr>
          <a:xfrm>
            <a:off x="609600" y="331200"/>
            <a:ext cx="10972800" cy="1044000"/>
          </a:xfrm>
        </p:spPr>
        <p:txBody>
          <a:bodyPr/>
          <a:lstStyle>
            <a:lvl1pPr>
              <a:defRPr baseline="0"/>
            </a:lvl1pPr>
          </a:lstStyle>
          <a:p>
            <a:r>
              <a:rPr lang="de-DE" dirty="0" smtClean="0"/>
              <a:t>Titel durch klicken hinzufügen</a:t>
            </a:r>
            <a:endParaRPr lang="de-DE" dirty="0"/>
          </a:p>
        </p:txBody>
      </p:sp>
    </p:spTree>
    <p:extLst>
      <p:ext uri="{BB962C8B-B14F-4D97-AF65-F5344CB8AC3E}">
        <p14:creationId xmlns:p14="http://schemas.microsoft.com/office/powerpoint/2010/main" val="3077049232"/>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p:txBody>
          <a:bodyPr vert="eaVert"/>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itel 1"/>
          <p:cNvSpPr>
            <a:spLocks noGrp="1"/>
          </p:cNvSpPr>
          <p:nvPr>
            <p:ph type="title"/>
          </p:nvPr>
        </p:nvSpPr>
        <p:spPr>
          <a:xfrm>
            <a:off x="595808" y="341784"/>
            <a:ext cx="10972800" cy="1143000"/>
          </a:xfrm>
        </p:spPr>
        <p:txBody>
          <a:bodyPr/>
          <a:lstStyle>
            <a:lvl1pPr>
              <a:defRPr/>
            </a:lvl1pPr>
          </a:lstStyle>
          <a:p>
            <a:r>
              <a:rPr lang="de-DE" dirty="0" smtClean="0"/>
              <a:t>Titelmasterformat durch Klick</a:t>
            </a:r>
            <a:endParaRPr lang="de-DE" dirty="0"/>
          </a:p>
        </p:txBody>
      </p:sp>
    </p:spTree>
    <p:extLst>
      <p:ext uri="{BB962C8B-B14F-4D97-AF65-F5344CB8AC3E}">
        <p14:creationId xmlns:p14="http://schemas.microsoft.com/office/powerpoint/2010/main" val="187006701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pic>
        <p:nvPicPr>
          <p:cNvPr id="4" name="Picture 7" descr="para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386" y="3454400"/>
            <a:ext cx="196361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inie-links"/>
          <p:cNvPicPr>
            <a:picLocks noChangeAspect="1" noChangeArrowheads="1"/>
          </p:cNvPicPr>
          <p:nvPr/>
        </p:nvPicPr>
        <p:blipFill>
          <a:blip r:embed="rId3">
            <a:extLst>
              <a:ext uri="{28A0092B-C50C-407E-A947-70E740481C1C}">
                <a14:useLocalDpi xmlns:a14="http://schemas.microsoft.com/office/drawing/2010/main" val="0"/>
              </a:ext>
            </a:extLst>
          </a:blip>
          <a:srcRect r="36974" b="66376"/>
          <a:stretch>
            <a:fillRect/>
          </a:stretch>
        </p:blipFill>
        <p:spPr bwMode="auto">
          <a:xfrm>
            <a:off x="0" y="0"/>
            <a:ext cx="1393093"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Ruschel Kop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1" y="115889"/>
            <a:ext cx="6144846"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914400" y="2130427"/>
            <a:ext cx="10363200" cy="1470025"/>
          </a:xfrm>
        </p:spPr>
        <p:txBody>
          <a:bodyPr/>
          <a:lstStyle>
            <a:lvl1pPr>
              <a:defRPr/>
            </a:lvl1pPr>
          </a:lstStyle>
          <a:p>
            <a:pPr lvl="0"/>
            <a:r>
              <a:rPr lang="de-DE" noProof="0" dirty="0" smtClean="0"/>
              <a:t>Titelmasterformat durch Klicken bearbeiten</a:t>
            </a:r>
          </a:p>
        </p:txBody>
      </p:sp>
      <p:sp>
        <p:nvSpPr>
          <p:cNvPr id="1126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330942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dirty="0" smtClean="0"/>
              <a:t>Titelmasterformat durch Klicken bearbeiten</a:t>
            </a:r>
            <a:endParaRPr lang="de-DE" dirty="0"/>
          </a:p>
        </p:txBody>
      </p:sp>
      <p:sp>
        <p:nvSpPr>
          <p:cNvPr id="3" name="SmartArt-Platzhalter 2"/>
          <p:cNvSpPr>
            <a:spLocks noGrp="1"/>
          </p:cNvSpPr>
          <p:nvPr>
            <p:ph type="dgm" idx="1"/>
          </p:nvPr>
        </p:nvSpPr>
        <p:spPr>
          <a:xfrm>
            <a:off x="609600" y="1600201"/>
            <a:ext cx="10972800" cy="4525963"/>
          </a:xfrm>
        </p:spPr>
        <p:txBody>
          <a:bodyPr/>
          <a:lstStyle/>
          <a:p>
            <a:pPr lvl="0"/>
            <a:endParaRPr lang="de-DE" noProof="0" dirty="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defRPr>
            </a:lvl1pPr>
          </a:lstStyle>
          <a:p>
            <a:pPr>
              <a:defRPr/>
            </a:pPr>
            <a:endParaRPr lang="de-DE"/>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defRPr>
            </a:lvl1pPr>
          </a:lstStyle>
          <a:p>
            <a:pPr>
              <a:defRPr/>
            </a:pPr>
            <a:endParaRPr lang="de-DE"/>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F890208-8569-4CDC-9C7B-89851CB81B27}" type="slidenum">
              <a:rPr lang="de-DE" altLang="de-DE"/>
              <a:pPr>
                <a:defRPr/>
              </a:pPr>
              <a:t>‹Nr.›</a:t>
            </a:fld>
            <a:endParaRPr lang="de-DE" altLang="de-DE"/>
          </a:p>
        </p:txBody>
      </p:sp>
    </p:spTree>
    <p:extLst>
      <p:ext uri="{BB962C8B-B14F-4D97-AF65-F5344CB8AC3E}">
        <p14:creationId xmlns:p14="http://schemas.microsoft.com/office/powerpoint/2010/main" val="309320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09600" y="1600201"/>
            <a:ext cx="10972800" cy="4525963"/>
          </a:xfrm>
        </p:spPr>
        <p:txBody>
          <a:bodyPr/>
          <a:lstStyle/>
          <a:p>
            <a:pPr lvl="0"/>
            <a:endParaRPr lang="de-DE" noProof="0" dirty="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defRPr>
            </a:lvl1pPr>
          </a:lstStyle>
          <a:p>
            <a:pPr>
              <a:defRPr/>
            </a:pPr>
            <a:endParaRPr lang="de-DE"/>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defRPr>
            </a:lvl1pPr>
          </a:lstStyle>
          <a:p>
            <a:pPr>
              <a:defRPr/>
            </a:pPr>
            <a:endParaRPr lang="de-DE"/>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EC6D238-9B3B-4756-AC52-3FD54B266725}" type="slidenum">
              <a:rPr lang="de-DE" altLang="de-DE"/>
              <a:pPr>
                <a:defRPr/>
              </a:pPr>
              <a:t>‹Nr.›</a:t>
            </a:fld>
            <a:endParaRPr lang="de-DE" altLang="de-DE"/>
          </a:p>
        </p:txBody>
      </p:sp>
    </p:spTree>
    <p:extLst>
      <p:ext uri="{BB962C8B-B14F-4D97-AF65-F5344CB8AC3E}">
        <p14:creationId xmlns:p14="http://schemas.microsoft.com/office/powerpoint/2010/main" val="380081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29" name="Rectangle 3"/>
          <p:cNvSpPr>
            <a:spLocks noGrp="1" noChangeArrowheads="1"/>
          </p:cNvSpPr>
          <p:nvPr>
            <p:ph type="body" idx="1"/>
          </p:nvPr>
        </p:nvSpPr>
        <p:spPr bwMode="auto">
          <a:xfrm>
            <a:off x="720000" y="1620000"/>
            <a:ext cx="10800000"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cxnSp>
        <p:nvCxnSpPr>
          <p:cNvPr id="5" name="Gerade Verbindung 4"/>
          <p:cNvCxnSpPr/>
          <p:nvPr userDrawn="1"/>
        </p:nvCxnSpPr>
        <p:spPr bwMode="auto">
          <a:xfrm>
            <a:off x="3" y="1052736"/>
            <a:ext cx="1104875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ußzeilenplatzhalter 1"/>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stStyle>
          <a:p>
            <a:r>
              <a:rPr lang="de-DE" dirty="0" smtClean="0"/>
              <a:t>www.ruschel-collegen.de</a:t>
            </a:r>
            <a:endParaRPr lang="de-DE" dirty="0"/>
          </a:p>
        </p:txBody>
      </p:sp>
      <p:sp>
        <p:nvSpPr>
          <p:cNvPr id="3" name="Foliennummernplatzhalter 2"/>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stStyle>
          <a:p>
            <a:fld id="{00502C10-5D99-4D2D-96D0-EE88999FAB2A}" type="slidenum">
              <a:rPr lang="de-DE" smtClean="0"/>
              <a:pPr/>
              <a:t>‹Nr.›</a:t>
            </a:fld>
            <a:endParaRPr lang="de-DE" dirty="0"/>
          </a:p>
        </p:txBody>
      </p:sp>
      <p:sp>
        <p:nvSpPr>
          <p:cNvPr id="4" name="Datumsplatzhalt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stStyle>
          <a:p>
            <a:fld id="{F9201DB0-7FC1-42C1-AF41-E92E720E348B}" type="datetime1">
              <a:rPr lang="de-DE" smtClean="0"/>
              <a:t>09.03.2018</a:t>
            </a:fld>
            <a:endParaRPr lang="de-DE" dirty="0"/>
          </a:p>
        </p:txBody>
      </p:sp>
      <p:pic>
        <p:nvPicPr>
          <p:cNvPr id="9" name="Grafik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20536" y="460624"/>
            <a:ext cx="936104" cy="95215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7" r:id="rId3"/>
    <p:sldLayoutId id="2147483678" r:id="rId4"/>
    <p:sldLayoutId id="2147483683" r:id="rId5"/>
    <p:sldLayoutId id="2147483687" r:id="rId6"/>
    <p:sldLayoutId id="2147483688" r:id="rId7"/>
    <p:sldLayoutId id="2147483689" r:id="rId8"/>
  </p:sldLayoutIdLst>
  <p:transition spd="slow">
    <p:wipe/>
  </p:transition>
  <p:timing>
    <p:tnLst>
      <p:par>
        <p:cTn id="1" dur="indefinite" restart="never" nodeType="tmRoot"/>
      </p:par>
    </p:tnLst>
  </p:timing>
  <p:hf hdr="0"/>
  <p:txStyles>
    <p:titleStyle>
      <a:lvl1pPr algn="l" rtl="0" eaLnBrk="1" fontAlgn="base" hangingPunct="1">
        <a:spcBef>
          <a:spcPct val="0"/>
        </a:spcBef>
        <a:spcAft>
          <a:spcPct val="0"/>
        </a:spcAft>
        <a:defRPr sz="4400">
          <a:solidFill>
            <a:srgbClr val="800000"/>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vl2pPr algn="l" rtl="0" eaLnBrk="1" fontAlgn="base" hangingPunct="1">
        <a:spcBef>
          <a:spcPct val="0"/>
        </a:spcBef>
        <a:spcAft>
          <a:spcPct val="0"/>
        </a:spcAft>
        <a:defRPr sz="4400">
          <a:solidFill>
            <a:srgbClr val="800000"/>
          </a:solidFill>
          <a:latin typeface="Arial" charset="0"/>
        </a:defRPr>
      </a:lvl2pPr>
      <a:lvl3pPr algn="l" rtl="0" eaLnBrk="1" fontAlgn="base" hangingPunct="1">
        <a:spcBef>
          <a:spcPct val="0"/>
        </a:spcBef>
        <a:spcAft>
          <a:spcPct val="0"/>
        </a:spcAft>
        <a:defRPr sz="4400">
          <a:solidFill>
            <a:srgbClr val="800000"/>
          </a:solidFill>
          <a:latin typeface="Arial" charset="0"/>
        </a:defRPr>
      </a:lvl3pPr>
      <a:lvl4pPr algn="l" rtl="0" eaLnBrk="1" fontAlgn="base" hangingPunct="1">
        <a:spcBef>
          <a:spcPct val="0"/>
        </a:spcBef>
        <a:spcAft>
          <a:spcPct val="0"/>
        </a:spcAft>
        <a:defRPr sz="4400">
          <a:solidFill>
            <a:srgbClr val="800000"/>
          </a:solidFill>
          <a:latin typeface="Arial" charset="0"/>
        </a:defRPr>
      </a:lvl4pPr>
      <a:lvl5pPr algn="l" rtl="0" eaLnBrk="1" fontAlgn="base" hangingPunct="1">
        <a:spcBef>
          <a:spcPct val="0"/>
        </a:spcBef>
        <a:spcAft>
          <a:spcPct val="0"/>
        </a:spcAft>
        <a:defRPr sz="4400">
          <a:solidFill>
            <a:srgbClr val="800000"/>
          </a:solidFill>
          <a:latin typeface="Arial" charset="0"/>
        </a:defRPr>
      </a:lvl5pPr>
      <a:lvl6pPr marL="457189" algn="l" rtl="0" eaLnBrk="1" fontAlgn="base" hangingPunct="1">
        <a:spcBef>
          <a:spcPct val="0"/>
        </a:spcBef>
        <a:spcAft>
          <a:spcPct val="0"/>
        </a:spcAft>
        <a:defRPr sz="4400">
          <a:solidFill>
            <a:srgbClr val="800000"/>
          </a:solidFill>
          <a:latin typeface="Arial" charset="0"/>
        </a:defRPr>
      </a:lvl6pPr>
      <a:lvl7pPr marL="914377" algn="l" rtl="0" eaLnBrk="1" fontAlgn="base" hangingPunct="1">
        <a:spcBef>
          <a:spcPct val="0"/>
        </a:spcBef>
        <a:spcAft>
          <a:spcPct val="0"/>
        </a:spcAft>
        <a:defRPr sz="4400">
          <a:solidFill>
            <a:srgbClr val="800000"/>
          </a:solidFill>
          <a:latin typeface="Arial" charset="0"/>
        </a:defRPr>
      </a:lvl7pPr>
      <a:lvl8pPr marL="1371566" algn="l" rtl="0" eaLnBrk="1" fontAlgn="base" hangingPunct="1">
        <a:spcBef>
          <a:spcPct val="0"/>
        </a:spcBef>
        <a:spcAft>
          <a:spcPct val="0"/>
        </a:spcAft>
        <a:defRPr sz="4400">
          <a:solidFill>
            <a:srgbClr val="800000"/>
          </a:solidFill>
          <a:latin typeface="Arial" charset="0"/>
        </a:defRPr>
      </a:lvl8pPr>
      <a:lvl9pPr marL="1828754" algn="l" rtl="0" eaLnBrk="1" fontAlgn="base" hangingPunct="1">
        <a:spcBef>
          <a:spcPct val="0"/>
        </a:spcBef>
        <a:spcAft>
          <a:spcPct val="0"/>
        </a:spcAft>
        <a:defRPr sz="4400">
          <a:solidFill>
            <a:srgbClr val="800000"/>
          </a:solidFill>
          <a:latin typeface="Arial" charset="0"/>
        </a:defRPr>
      </a:lvl9pPr>
    </p:titleStyle>
    <p:bodyStyle>
      <a:lvl1pPr marL="342891" indent="-342891"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vl2pPr marL="742932" indent="-28574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2pPr>
      <a:lvl3pPr marL="1142971"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3pPr>
      <a:lvl4pPr marL="1600160"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4pPr>
      <a:lvl5pPr marL="2057349"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Bargeld und das Finanzamt</a:t>
            </a:r>
            <a:br>
              <a:rPr lang="de-DE" dirty="0"/>
            </a:br>
            <a:r>
              <a:rPr lang="de-DE" dirty="0"/>
              <a:t>Auf in die nächste Runde</a:t>
            </a:r>
            <a:br>
              <a:rPr lang="de-DE" dirty="0"/>
            </a:br>
            <a:endParaRPr lang="de-DE" dirty="0"/>
          </a:p>
        </p:txBody>
      </p:sp>
      <p:sp>
        <p:nvSpPr>
          <p:cNvPr id="3" name="Inhaltsplatzhalter 2"/>
          <p:cNvSpPr>
            <a:spLocks noGrp="1"/>
          </p:cNvSpPr>
          <p:nvPr>
            <p:ph idx="4294967295"/>
          </p:nvPr>
        </p:nvSpPr>
        <p:spPr>
          <a:xfrm>
            <a:off x="1392238" y="1619250"/>
            <a:ext cx="10799762" cy="4500563"/>
          </a:xfrm>
        </p:spPr>
        <p:txBody>
          <a:body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sz="2400" dirty="0"/>
          </a:p>
          <a:p>
            <a:pPr marL="0" indent="0">
              <a:buNone/>
            </a:pPr>
            <a:r>
              <a:rPr lang="de-DE" sz="2400" dirty="0"/>
              <a:t>Konkret bedeutet dies:</a:t>
            </a:r>
          </a:p>
          <a:p>
            <a:r>
              <a:rPr lang="de-DE" sz="2400" dirty="0"/>
              <a:t>Der ursprüngliche Inhalt muss feststellbar sein.</a:t>
            </a:r>
          </a:p>
          <a:p>
            <a:r>
              <a:rPr lang="de-DE" sz="2400" dirty="0"/>
              <a:t>Die Geschäftsvorfälle müssen sich in ihrer Entstehung und Abwicklung verfolgen lassen.</a:t>
            </a:r>
          </a:p>
          <a:p>
            <a:r>
              <a:rPr lang="de-DE" sz="2400" dirty="0"/>
              <a:t>Alle Änderungen sind in „Datenerfassungsprotokollen“ zu vermerken.</a:t>
            </a:r>
          </a:p>
          <a:p>
            <a:r>
              <a:rPr lang="de-DE" sz="2400" dirty="0"/>
              <a:t>Löschungen von Aufzeichnungen und Eintragungen nach Erfassung sind verboten.</a:t>
            </a:r>
          </a:p>
          <a:p>
            <a:r>
              <a:rPr lang="de-DE" sz="2400" dirty="0"/>
              <a:t>Sowohl der ursprüngliche als auch der geänderte Inhalt muss jederzeit (bis zum Ablauf der Aufbewahrungsfristen) erkennbar sein.</a:t>
            </a:r>
          </a:p>
          <a:p>
            <a:endParaRPr lang="de-DE" dirty="0"/>
          </a:p>
        </p:txBody>
      </p:sp>
      <p:sp>
        <p:nvSpPr>
          <p:cNvPr id="3" name="Titel 2"/>
          <p:cNvSpPr>
            <a:spLocks noGrp="1"/>
          </p:cNvSpPr>
          <p:nvPr>
            <p:ph type="title"/>
          </p:nvPr>
        </p:nvSpPr>
        <p:spPr/>
        <p:txBody>
          <a:bodyPr/>
          <a:lstStyle/>
          <a:p>
            <a:pPr marL="742950" indent="-742950">
              <a:buFont typeface="+mj-lt"/>
              <a:buAutoNum type="arabicParenR" startAt="3"/>
              <a:defRPr/>
            </a:pPr>
            <a:r>
              <a:rPr lang="de-DE" dirty="0"/>
              <a:t>Unveränderbarkeit </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10</a:t>
            </a:fld>
            <a:endParaRPr lang="de-DE"/>
          </a:p>
        </p:txBody>
      </p:sp>
      <p:sp>
        <p:nvSpPr>
          <p:cNvPr id="8" name="Inhaltsplatzhalter 1"/>
          <p:cNvSpPr txBox="1">
            <a:spLocks/>
          </p:cNvSpPr>
          <p:nvPr/>
        </p:nvSpPr>
        <p:spPr bwMode="auto">
          <a:xfrm>
            <a:off x="872400" y="1772400"/>
            <a:ext cx="10800000"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vl2pPr marL="742932" indent="-28574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2pPr>
            <a:lvl3pPr marL="1142971"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3pPr>
            <a:lvl4pPr marL="1600160"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4pPr>
            <a:lvl5pPr marL="2057349"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a:defRPr/>
            </a:pPr>
            <a:endParaRPr lang="de-DE" kern="0" dirty="0"/>
          </a:p>
        </p:txBody>
      </p:sp>
    </p:spTree>
    <p:extLst>
      <p:ext uri="{BB962C8B-B14F-4D97-AF65-F5344CB8AC3E}">
        <p14:creationId xmlns:p14="http://schemas.microsoft.com/office/powerpoint/2010/main" val="352002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Was bedeutet das?</a:t>
            </a:r>
          </a:p>
          <a:p>
            <a:pPr marL="457200" indent="-457200" algn="just">
              <a:buAutoNum type="arabicPeriod"/>
            </a:pPr>
            <a:r>
              <a:rPr lang="de-DE" sz="2400" dirty="0" smtClean="0"/>
              <a:t>muss für jede eingesetzte Geschäftskasse und Kassenart möglich sein</a:t>
            </a:r>
          </a:p>
          <a:p>
            <a:pPr marL="457200" indent="-457200" algn="just">
              <a:buAutoNum type="arabicPeriod"/>
            </a:pPr>
            <a:r>
              <a:rPr lang="de-DE" sz="2400" dirty="0" smtClean="0"/>
              <a:t>Abgleich Kassen-Soll (Kassenbuch) und Kassen-Ist (vorhandenes </a:t>
            </a:r>
            <a:r>
              <a:rPr lang="de-DE" sz="2400" dirty="0"/>
              <a:t>B</a:t>
            </a:r>
            <a:r>
              <a:rPr lang="de-DE" sz="2400" dirty="0" smtClean="0"/>
              <a:t>argeld)</a:t>
            </a:r>
          </a:p>
          <a:p>
            <a:pPr marL="457200" indent="-457200" algn="just">
              <a:buAutoNum type="arabicPeriod"/>
            </a:pPr>
            <a:r>
              <a:rPr lang="de-DE" sz="2400" dirty="0"/>
              <a:t>a</a:t>
            </a:r>
            <a:r>
              <a:rPr lang="de-DE" sz="2400" dirty="0" smtClean="0"/>
              <a:t>lle Belege müssen dafür vorliegen und im Kassenbuch erfasst sein, bei einer offenen Ladenkasse: möglichst ein Zählprotokoll über den Bestand des Vortages</a:t>
            </a:r>
          </a:p>
          <a:p>
            <a:pPr marL="457200" indent="-457200" algn="just">
              <a:buAutoNum type="arabicPeriod"/>
            </a:pPr>
            <a:r>
              <a:rPr lang="de-DE" sz="2400" dirty="0" smtClean="0"/>
              <a:t>fehlende Kassensturzfähigkeit: sowohl formell als auch materiell sehr gravierender Mangel, dass die Richtigkeit zweifelhaft ist -&gt; Kasse wird verworfen und Prüfer darf schätzen!  </a:t>
            </a:r>
            <a:endParaRPr lang="de-DE" sz="2400" dirty="0"/>
          </a:p>
          <a:p>
            <a:endParaRPr lang="de-DE" dirty="0"/>
          </a:p>
        </p:txBody>
      </p:sp>
      <p:sp>
        <p:nvSpPr>
          <p:cNvPr id="3" name="Titel 2"/>
          <p:cNvSpPr>
            <a:spLocks noGrp="1"/>
          </p:cNvSpPr>
          <p:nvPr>
            <p:ph type="title"/>
          </p:nvPr>
        </p:nvSpPr>
        <p:spPr/>
        <p:txBody>
          <a:bodyPr/>
          <a:lstStyle/>
          <a:p>
            <a:pPr marL="742950" indent="-742950">
              <a:buFont typeface="+mj-lt"/>
              <a:buAutoNum type="arabicParenR" startAt="3"/>
              <a:defRPr/>
            </a:pPr>
            <a:r>
              <a:rPr lang="de-DE" dirty="0" smtClean="0"/>
              <a:t>Kassensturzfähigkeit</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11</a:t>
            </a:fld>
            <a:endParaRPr lang="de-DE"/>
          </a:p>
        </p:txBody>
      </p:sp>
    </p:spTree>
    <p:extLst>
      <p:ext uri="{BB962C8B-B14F-4D97-AF65-F5344CB8AC3E}">
        <p14:creationId xmlns:p14="http://schemas.microsoft.com/office/powerpoint/2010/main" val="30240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19" name="Group 71"/>
          <p:cNvGraphicFramePr>
            <a:graphicFrameLocks noGrp="1"/>
          </p:cNvGraphicFramePr>
          <p:nvPr>
            <p:ph idx="1"/>
          </p:nvPr>
        </p:nvGraphicFramePr>
        <p:xfrm>
          <a:off x="720725" y="1619250"/>
          <a:ext cx="10799760" cy="2892429"/>
        </p:xfrm>
        <a:graphic>
          <a:graphicData uri="http://schemas.openxmlformats.org/drawingml/2006/table">
            <a:tbl>
              <a:tblPr/>
              <a:tblGrid>
                <a:gridCol w="3210059"/>
                <a:gridCol w="1264627"/>
                <a:gridCol w="1264627"/>
                <a:gridCol w="1264627"/>
                <a:gridCol w="1264627"/>
                <a:gridCol w="1266566"/>
                <a:gridCol w="1264627"/>
              </a:tblGrid>
              <a:tr h="89825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endParaRPr kumimoji="0" lang="de-DE" sz="2400" b="1" i="0" u="none" strike="noStrike" cap="none" normalizeH="0" baseline="0" dirty="0" smtClean="0">
                        <a:ln>
                          <a:noFill/>
                        </a:ln>
                        <a:solidFill>
                          <a:schemeClr val="bg1"/>
                        </a:solidFill>
                        <a:effectLst/>
                        <a:latin typeface="Arial" charset="0"/>
                      </a:endParaRPr>
                    </a:p>
                  </a:txBody>
                  <a:tcPr marL="109962" marR="109962" marT="46793" marB="46793"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2400" b="1" i="0" u="none" strike="noStrike" cap="none" normalizeH="0" baseline="0" smtClean="0">
                          <a:ln>
                            <a:noFill/>
                          </a:ln>
                          <a:solidFill>
                            <a:schemeClr val="bg1"/>
                          </a:solidFill>
                          <a:effectLst/>
                          <a:latin typeface="Arial" charset="0"/>
                        </a:rPr>
                        <a:t>Beispiel A</a:t>
                      </a:r>
                    </a:p>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2400" b="1" i="0" u="none" strike="noStrike" cap="none" normalizeH="0" baseline="0" smtClean="0">
                          <a:ln>
                            <a:noFill/>
                          </a:ln>
                          <a:solidFill>
                            <a:schemeClr val="bg1"/>
                          </a:solidFill>
                          <a:effectLst/>
                          <a:latin typeface="Arial" charset="0"/>
                        </a:rPr>
                        <a:t>(ohne Ausgaben)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hMerge="1">
                  <a:txBody>
                    <a:bodyPr/>
                    <a:lstStyle/>
                    <a:p>
                      <a:endParaRPr lang="de-DE"/>
                    </a:p>
                  </a:txBody>
                  <a:tcPr/>
                </a:tc>
                <a:tc hMerge="1">
                  <a:txBody>
                    <a:bodyPr/>
                    <a:lstStyle/>
                    <a:p>
                      <a:endParaRPr lang="de-DE"/>
                    </a:p>
                  </a:txBody>
                  <a:tcPr/>
                </a:tc>
                <a:tc gridSpan="3">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2400" b="1" i="0" u="none" strike="noStrike" cap="none" normalizeH="0" baseline="0" dirty="0" smtClean="0">
                          <a:ln>
                            <a:noFill/>
                          </a:ln>
                          <a:solidFill>
                            <a:schemeClr val="bg1"/>
                          </a:solidFill>
                          <a:effectLst/>
                          <a:latin typeface="Arial" charset="0"/>
                        </a:rPr>
                        <a:t>Beispiel B</a:t>
                      </a:r>
                    </a:p>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2400" b="1" i="0" u="none" strike="noStrike" cap="none" normalizeH="0" baseline="0" dirty="0" smtClean="0">
                          <a:ln>
                            <a:noFill/>
                          </a:ln>
                          <a:solidFill>
                            <a:schemeClr val="bg1"/>
                          </a:solidFill>
                          <a:effectLst/>
                          <a:latin typeface="Arial" charset="0"/>
                        </a:rPr>
                        <a:t>(50 € Tankquittung)</a:t>
                      </a:r>
                    </a:p>
                  </a:txBody>
                  <a:tcPr marL="109962" marR="109962"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hMerge="1">
                  <a:txBody>
                    <a:bodyPr/>
                    <a:lstStyle/>
                    <a:p>
                      <a:endParaRPr lang="de-DE"/>
                    </a:p>
                  </a:txBody>
                  <a:tcPr/>
                </a:tc>
                <a:tc hMerge="1">
                  <a:txBody>
                    <a:bodyPr/>
                    <a:lstStyle/>
                    <a:p>
                      <a:endParaRPr lang="de-DE"/>
                    </a:p>
                  </a:txBody>
                  <a:tcPr/>
                </a:tc>
              </a:tr>
              <a:tr h="581264">
                <a:tc>
                  <a:txBody>
                    <a:bodyPr/>
                    <a:lstStyle/>
                    <a:p>
                      <a:pPr marL="0" marR="0" lvl="0" indent="0" algn="l" defTabSz="9271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rPr>
                        <a:t>Bezeichnung </a:t>
                      </a:r>
                    </a:p>
                  </a:txBody>
                  <a:tcPr marL="109962" marR="109962"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271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rPr>
                        <a:t>Einnahmen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271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charset="0"/>
                        </a:rPr>
                        <a:t>Ausgaben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Bestand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Einnahmen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Ausgaben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Bestand </a:t>
                      </a:r>
                    </a:p>
                  </a:txBody>
                  <a:tcPr marL="109962" marR="109962"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r>
              <a:tr h="398391">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Kassenendbestand Vortag</a:t>
                      </a:r>
                    </a:p>
                  </a:txBody>
                  <a:tcPr marL="109962" marR="109962"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dirty="0" smtClean="0">
                          <a:ln>
                            <a:noFill/>
                          </a:ln>
                          <a:solidFill>
                            <a:srgbClr val="000000"/>
                          </a:solidFill>
                          <a:effectLst/>
                          <a:latin typeface="Arial" charset="0"/>
                          <a:ea typeface="Times New Roman" pitchFamily="18" charset="0"/>
                          <a:cs typeface="Arial" charset="0"/>
                        </a:rPr>
                        <a:t>20,00 €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20,00 € </a:t>
                      </a:r>
                    </a:p>
                  </a:txBody>
                  <a:tcPr marL="109962" marR="109962"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425">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Tageseinnahmen </a:t>
                      </a:r>
                    </a:p>
                  </a:txBody>
                  <a:tcPr marL="109962" marR="109962"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296,51 €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316,51 €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296,51 €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316,51 € </a:t>
                      </a:r>
                    </a:p>
                  </a:txBody>
                  <a:tcPr marL="109962" marR="109962"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425">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Tankquittung </a:t>
                      </a:r>
                    </a:p>
                  </a:txBody>
                  <a:tcPr marL="109962" marR="109962"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 -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316,51 €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50,00 €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266,51 € </a:t>
                      </a:r>
                    </a:p>
                  </a:txBody>
                  <a:tcPr marL="109962" marR="109962"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9664">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Entnahme bzw. Transit </a:t>
                      </a:r>
                    </a:p>
                  </a:txBody>
                  <a:tcPr marL="109962" marR="109962"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chemeClr val="tx1"/>
                          </a:solidFill>
                          <a:effectLst/>
                          <a:latin typeface="Arial" charset="0"/>
                        </a:rPr>
                        <a:t>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296,51 €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20,00 €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endParaRPr kumimoji="0" lang="de-DE" sz="1600" b="0" i="0" u="none" strike="noStrike" cap="none" normalizeH="0" baseline="0" smtClean="0">
                        <a:ln>
                          <a:noFill/>
                        </a:ln>
                        <a:solidFill>
                          <a:schemeClr val="tx1"/>
                        </a:solidFill>
                        <a:effectLst/>
                        <a:latin typeface="Arial" charset="0"/>
                      </a:endParaRP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smtClean="0">
                          <a:ln>
                            <a:noFill/>
                          </a:ln>
                          <a:solidFill>
                            <a:srgbClr val="000000"/>
                          </a:solidFill>
                          <a:effectLst/>
                          <a:latin typeface="Arial" charset="0"/>
                          <a:ea typeface="Times New Roman" pitchFamily="18" charset="0"/>
                          <a:cs typeface="Arial" charset="0"/>
                        </a:rPr>
                        <a:t>246,51 € </a:t>
                      </a:r>
                    </a:p>
                  </a:txBody>
                  <a:tcPr marL="109962" marR="109962"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600" b="0" i="0" u="none" strike="noStrike" cap="none" normalizeH="0" baseline="0" dirty="0" smtClean="0">
                          <a:ln>
                            <a:noFill/>
                          </a:ln>
                          <a:solidFill>
                            <a:srgbClr val="000000"/>
                          </a:solidFill>
                          <a:effectLst/>
                          <a:latin typeface="Arial" charset="0"/>
                          <a:ea typeface="Times New Roman" pitchFamily="18" charset="0"/>
                          <a:cs typeface="Arial" charset="0"/>
                        </a:rPr>
                        <a:t>20,00 € </a:t>
                      </a:r>
                    </a:p>
                  </a:txBody>
                  <a:tcPr marL="109962" marR="109962"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0418" name="Rectangle 2"/>
          <p:cNvSpPr>
            <a:spLocks noGrp="1" noChangeArrowheads="1"/>
          </p:cNvSpPr>
          <p:nvPr>
            <p:ph type="title"/>
          </p:nvPr>
        </p:nvSpPr>
        <p:spPr/>
        <p:txBody>
          <a:bodyPr/>
          <a:lstStyle/>
          <a:p>
            <a:r>
              <a:rPr lang="de-DE" dirty="0" smtClean="0"/>
              <a:t>3) Kassensturzfähigkeit</a:t>
            </a:r>
            <a:endParaRPr lang="de-DE" altLang="de-DE" dirty="0" smtClean="0"/>
          </a:p>
        </p:txBody>
      </p:sp>
      <p:sp>
        <p:nvSpPr>
          <p:cNvPr id="2" name="Rechteck 1"/>
          <p:cNvSpPr/>
          <p:nvPr/>
        </p:nvSpPr>
        <p:spPr>
          <a:xfrm>
            <a:off x="2754313" y="4744175"/>
            <a:ext cx="6096000" cy="1754326"/>
          </a:xfrm>
          <a:prstGeom prst="rect">
            <a:avLst/>
          </a:prstGeom>
        </p:spPr>
        <p:txBody>
          <a:bodyPr>
            <a:spAutoFit/>
          </a:bodyPr>
          <a:lstStyle/>
          <a:p>
            <a:pPr algn="just"/>
            <a:r>
              <a:rPr lang="de-DE" altLang="de-DE" dirty="0">
                <a:ea typeface="ヒラギノ角ゴ Pro W3"/>
                <a:cs typeface="ヒラギノ角ゴ Pro W3"/>
              </a:rPr>
              <a:t>Im </a:t>
            </a:r>
            <a:r>
              <a:rPr lang="de-DE" altLang="de-DE" b="1" dirty="0">
                <a:ea typeface="ヒラギノ角ゴ Pro W3"/>
                <a:cs typeface="ヒラギノ角ゴ Pro W3"/>
              </a:rPr>
              <a:t>Kassenbuch</a:t>
            </a:r>
            <a:r>
              <a:rPr lang="de-DE" altLang="de-DE" dirty="0">
                <a:ea typeface="ヒラギノ角ゴ Pro W3"/>
                <a:cs typeface="ヒラギノ角ゴ Pro W3"/>
              </a:rPr>
              <a:t> werden die baren Geschäftsvorfälle chronologisch aufgezeichnet. </a:t>
            </a:r>
          </a:p>
          <a:p>
            <a:pPr algn="just"/>
            <a:r>
              <a:rPr lang="de-DE" altLang="de-DE" dirty="0">
                <a:ea typeface="ヒラギノ角ゴ Pro W3"/>
                <a:cs typeface="ヒラギノ角ゴ Pro W3"/>
              </a:rPr>
              <a:t>Die alleinige Führung eines Kassenbuchs ohne Zählprotokoll und Kassenberichte ist nicht ausreichend.</a:t>
            </a:r>
          </a:p>
          <a:p>
            <a:pPr algn="just"/>
            <a:r>
              <a:rPr lang="de-DE" altLang="de-DE" dirty="0">
                <a:ea typeface="ヒラギノ角ゴ Pro W3"/>
                <a:cs typeface="ヒラギノ角ゴ Pro W3"/>
              </a:rPr>
              <a:t>Kassenbuch muss den Soll- / Ist-Vergleich mit dem Kassenbestand ermöglichen.</a:t>
            </a:r>
            <a:endParaRPr lang="de-DE" altLang="de-DE" dirty="0">
              <a:ea typeface="ヒラギノ角ゴ Pro W3"/>
              <a:cs typeface="ヒラギノ角ゴ Pro W3"/>
            </a:endParaRPr>
          </a:p>
        </p:txBody>
      </p:sp>
    </p:spTree>
    <p:extLst>
      <p:ext uri="{BB962C8B-B14F-4D97-AF65-F5344CB8AC3E}">
        <p14:creationId xmlns:p14="http://schemas.microsoft.com/office/powerpoint/2010/main" val="21598197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0119"/>
                                        </p:tgtEl>
                                        <p:attrNameLst>
                                          <p:attrName>style.visibility</p:attrName>
                                        </p:attrNameLst>
                                      </p:cBhvr>
                                      <p:to>
                                        <p:strVal val="visible"/>
                                      </p:to>
                                    </p:set>
                                    <p:animEffect transition="in" filter="fade">
                                      <p:cBhvr>
                                        <p:cTn id="7" dur="1000"/>
                                        <p:tgtEl>
                                          <p:spTgt spid="13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105" name="Group 105"/>
          <p:cNvGraphicFramePr>
            <a:graphicFrameLocks noGrp="1"/>
          </p:cNvGraphicFramePr>
          <p:nvPr>
            <p:ph idx="1"/>
            <p:extLst>
              <p:ext uri="{D42A27DB-BD31-4B8C-83A1-F6EECF244321}">
                <p14:modId xmlns:p14="http://schemas.microsoft.com/office/powerpoint/2010/main" val="2863886286"/>
              </p:ext>
            </p:extLst>
          </p:nvPr>
        </p:nvGraphicFramePr>
        <p:xfrm>
          <a:off x="720725" y="908717"/>
          <a:ext cx="10799764" cy="5848134"/>
        </p:xfrm>
        <a:graphic>
          <a:graphicData uri="http://schemas.openxmlformats.org/drawingml/2006/table">
            <a:tbl>
              <a:tblPr/>
              <a:tblGrid>
                <a:gridCol w="3149931"/>
                <a:gridCol w="1909270"/>
                <a:gridCol w="1914735"/>
                <a:gridCol w="1911093"/>
                <a:gridCol w="1914735"/>
              </a:tblGrid>
              <a:tr h="686683">
                <a:tc rowSpan="2">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chemeClr val="bg1"/>
                          </a:solidFill>
                          <a:effectLst/>
                          <a:latin typeface="Arial" charset="0"/>
                        </a:rPr>
                        <a:t>Noten </a:t>
                      </a:r>
                    </a:p>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chemeClr val="bg1"/>
                          </a:solidFill>
                          <a:effectLst/>
                          <a:latin typeface="Arial" charset="0"/>
                        </a:rPr>
                        <a:t>bzw. Münzen</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gridSpan="2">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chemeClr val="bg1"/>
                          </a:solidFill>
                          <a:effectLst/>
                          <a:latin typeface="Arial" charset="0"/>
                        </a:rPr>
                        <a:t>Beispiel A</a:t>
                      </a:r>
                    </a:p>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chemeClr val="bg1"/>
                          </a:solidFill>
                          <a:effectLst/>
                          <a:latin typeface="Arial" charset="0"/>
                        </a:rPr>
                        <a:t>(ohne Ausgaben) </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hMerge="1">
                  <a:txBody>
                    <a:bodyPr/>
                    <a:lstStyle/>
                    <a:p>
                      <a:endParaRPr lang="de-DE"/>
                    </a:p>
                  </a:txBody>
                  <a:tcPr/>
                </a:tc>
                <a:tc gridSpan="2">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chemeClr val="bg1"/>
                          </a:solidFill>
                          <a:effectLst/>
                          <a:latin typeface="Arial" charset="0"/>
                        </a:rPr>
                        <a:t>Beispiel B</a:t>
                      </a:r>
                    </a:p>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chemeClr val="bg1"/>
                          </a:solidFill>
                          <a:effectLst/>
                          <a:latin typeface="Arial" charset="0"/>
                        </a:rPr>
                        <a:t>(50 € Tankquittung) </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hMerge="1">
                  <a:txBody>
                    <a:bodyPr/>
                    <a:lstStyle/>
                    <a:p>
                      <a:endParaRPr lang="de-DE"/>
                    </a:p>
                  </a:txBody>
                  <a:tcPr/>
                </a:tc>
              </a:tr>
              <a:tr h="362426">
                <a:tc vMerge="1">
                  <a:txBody>
                    <a:bodyPr/>
                    <a:lstStyle/>
                    <a:p>
                      <a:endParaRPr lang="de-DE"/>
                    </a:p>
                  </a:txBody>
                  <a:tcPr/>
                </a:tc>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chemeClr val="bg1"/>
                          </a:solidFill>
                          <a:effectLst/>
                          <a:latin typeface="Arial" charset="0"/>
                        </a:rPr>
                        <a:t>Anzahl </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chemeClr val="bg1"/>
                          </a:solidFill>
                          <a:effectLst/>
                          <a:latin typeface="Arial" charset="0"/>
                        </a:rPr>
                        <a:t>Betrag in € </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chemeClr val="bg1"/>
                          </a:solidFill>
                          <a:effectLst/>
                          <a:latin typeface="Arial" charset="0"/>
                        </a:rPr>
                        <a:t>Anzahl </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c>
                  <a:txBody>
                    <a:bodyPr/>
                    <a:lstStyle/>
                    <a:p>
                      <a:pPr marL="0" marR="0" lvl="0" indent="0" algn="l"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chemeClr val="bg1"/>
                          </a:solidFill>
                          <a:effectLst/>
                          <a:latin typeface="Arial" charset="0"/>
                        </a:rPr>
                        <a:t>Betrag in € </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3A3A3"/>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rPr>
                        <a:t>50,00 €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2</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100,00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rgbClr val="FF6600"/>
                          </a:solidFill>
                          <a:effectLst/>
                          <a:latin typeface="Arial" charset="0"/>
                        </a:rPr>
                        <a:t>1</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rgbClr val="FF6600"/>
                          </a:solidFill>
                          <a:effectLst/>
                          <a:latin typeface="Arial" charset="0"/>
                        </a:rPr>
                        <a:t>50,00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dirty="0" smtClean="0">
                          <a:ln>
                            <a:noFill/>
                          </a:ln>
                          <a:solidFill>
                            <a:schemeClr val="tx1"/>
                          </a:solidFill>
                          <a:effectLst/>
                          <a:latin typeface="Arial" charset="0"/>
                        </a:rPr>
                        <a:t>20,00 €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60,00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60,00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10,00 €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7</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70,00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7</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70,00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5,00 €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9</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45,00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9</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45,00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2,00 €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8</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16,00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8</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16,00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1,00 €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12</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12,00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12</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12,00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0,50 €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5,00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5,00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0,20 €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21</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4,20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21</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4,20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0,10 €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dirty="0" smtClean="0">
                          <a:ln>
                            <a:noFill/>
                          </a:ln>
                          <a:solidFill>
                            <a:schemeClr val="tx1"/>
                          </a:solidFill>
                          <a:effectLst/>
                          <a:latin typeface="Arial" charset="0"/>
                        </a:rPr>
                        <a:t>3,00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30</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3,00</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0,05 €</a:t>
                      </a:r>
                    </a:p>
                  </a:txBody>
                  <a:tcPr marL="106539" marR="106539" marT="46805" marB="4680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15</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dirty="0" smtClean="0">
                          <a:ln>
                            <a:noFill/>
                          </a:ln>
                          <a:solidFill>
                            <a:schemeClr val="tx1"/>
                          </a:solidFill>
                          <a:effectLst/>
                          <a:latin typeface="Arial" charset="0"/>
                        </a:rPr>
                        <a:t>0,75</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15</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0,75</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0,02 €</a:t>
                      </a:r>
                    </a:p>
                  </a:txBody>
                  <a:tcPr marL="106539" marR="106539"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dirty="0" smtClean="0">
                          <a:ln>
                            <a:noFill/>
                          </a:ln>
                          <a:solidFill>
                            <a:schemeClr val="tx1"/>
                          </a:solidFill>
                          <a:effectLst/>
                          <a:latin typeface="Arial" charset="0"/>
                        </a:rPr>
                        <a:t>11</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0,22</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11</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0,22</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0,01 €</a:t>
                      </a:r>
                    </a:p>
                  </a:txBody>
                  <a:tcPr marL="106539" marR="106539"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34</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0,34</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34</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0" i="0" u="none" strike="noStrike" cap="none" normalizeH="0" baseline="0" smtClean="0">
                          <a:ln>
                            <a:noFill/>
                          </a:ln>
                          <a:solidFill>
                            <a:schemeClr val="tx1"/>
                          </a:solidFill>
                          <a:effectLst/>
                          <a:latin typeface="Arial" charset="0"/>
                        </a:rPr>
                        <a:t>0,34</a:t>
                      </a: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426">
                <a:tc>
                  <a:txBody>
                    <a:bodyPr/>
                    <a:lstStyle/>
                    <a:p>
                      <a:pPr marL="0" marR="0" lvl="0" indent="0" algn="ct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chemeClr val="tx1"/>
                          </a:solidFill>
                          <a:effectLst/>
                          <a:latin typeface="Arial" charset="0"/>
                        </a:rPr>
                        <a:t>Kassenendbestand</a:t>
                      </a:r>
                    </a:p>
                  </a:txBody>
                  <a:tcPr marL="106539" marR="106539" marT="46805" marB="46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smtClean="0">
                          <a:ln>
                            <a:noFill/>
                          </a:ln>
                          <a:solidFill>
                            <a:srgbClr val="000000"/>
                          </a:solidFill>
                          <a:effectLst/>
                          <a:latin typeface="Arial" charset="0"/>
                          <a:ea typeface="Times New Roman" pitchFamily="18" charset="0"/>
                          <a:cs typeface="Arial" charset="0"/>
                        </a:rPr>
                        <a:t>316,51</a:t>
                      </a:r>
                    </a:p>
                  </a:txBody>
                  <a:tcPr marL="106539" marR="106539"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gridSpan="2">
                  <a:txBody>
                    <a:bodyPr/>
                    <a:lstStyle/>
                    <a:p>
                      <a:pPr marL="0" marR="0" lvl="0" indent="0" algn="r" defTabSz="927100" rtl="0" eaLnBrk="1" fontAlgn="base" latinLnBrk="0" hangingPunct="1">
                        <a:lnSpc>
                          <a:spcPct val="100000"/>
                        </a:lnSpc>
                        <a:spcBef>
                          <a:spcPct val="20000"/>
                        </a:spcBef>
                        <a:spcAft>
                          <a:spcPct val="0"/>
                        </a:spcAft>
                        <a:buClrTx/>
                        <a:buSzTx/>
                        <a:buFontTx/>
                        <a:buNone/>
                        <a:tabLst>
                          <a:tab pos="246063" algn="l"/>
                        </a:tabLst>
                      </a:pPr>
                      <a:r>
                        <a:rPr kumimoji="0" lang="de-DE" sz="1800" b="1" i="0" u="none" strike="noStrike" cap="none" normalizeH="0" baseline="0" dirty="0" smtClean="0">
                          <a:ln>
                            <a:noFill/>
                          </a:ln>
                          <a:solidFill>
                            <a:srgbClr val="000000"/>
                          </a:solidFill>
                          <a:effectLst/>
                          <a:latin typeface="Arial" charset="0"/>
                          <a:ea typeface="Times New Roman" pitchFamily="18" charset="0"/>
                          <a:cs typeface="Arial" charset="0"/>
                        </a:rPr>
                        <a:t>266,51</a:t>
                      </a:r>
                      <a:endParaRPr kumimoji="0" lang="de-DE"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106539" marR="106539"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r>
            </a:tbl>
          </a:graphicData>
        </a:graphic>
      </p:graphicFrame>
      <p:sp>
        <p:nvSpPr>
          <p:cNvPr id="59394" name="Rectangle 2"/>
          <p:cNvSpPr>
            <a:spLocks noGrp="1" noChangeArrowheads="1"/>
          </p:cNvSpPr>
          <p:nvPr>
            <p:ph type="title"/>
          </p:nvPr>
        </p:nvSpPr>
        <p:spPr>
          <a:xfrm>
            <a:off x="609600" y="332656"/>
            <a:ext cx="10238928" cy="576064"/>
          </a:xfrm>
        </p:spPr>
        <p:txBody>
          <a:bodyPr/>
          <a:lstStyle/>
          <a:p>
            <a:pPr eaLnBrk="1" hangingPunct="1"/>
            <a:r>
              <a:rPr lang="de-DE" altLang="de-DE" sz="2800" dirty="0"/>
              <a:t>Zählprotokoll</a:t>
            </a:r>
          </a:p>
        </p:txBody>
      </p:sp>
    </p:spTree>
    <p:extLst>
      <p:ext uri="{BB962C8B-B14F-4D97-AF65-F5344CB8AC3E}">
        <p14:creationId xmlns:p14="http://schemas.microsoft.com/office/powerpoint/2010/main" val="3087789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1600" dirty="0" smtClean="0"/>
              <a:t>Ursachen </a:t>
            </a:r>
            <a:r>
              <a:rPr lang="de-DE" sz="1600" dirty="0"/>
              <a:t>für einen Kassenfehlbetrag:</a:t>
            </a:r>
          </a:p>
          <a:p>
            <a:pPr algn="just"/>
            <a:r>
              <a:rPr lang="de-DE" sz="1600" dirty="0"/>
              <a:t>k</a:t>
            </a:r>
            <a:r>
              <a:rPr lang="de-DE" sz="1600" dirty="0" smtClean="0"/>
              <a:t>eine </a:t>
            </a:r>
            <a:r>
              <a:rPr lang="de-DE" sz="1600" dirty="0"/>
              <a:t>zeitnahe und chronologische Dokumentation der Kasseneinnahmen und </a:t>
            </a:r>
            <a:r>
              <a:rPr lang="de-DE" sz="1600" dirty="0" smtClean="0"/>
              <a:t>Kassenausgaben</a:t>
            </a:r>
            <a:endParaRPr lang="de-DE" sz="1600" dirty="0"/>
          </a:p>
          <a:p>
            <a:pPr algn="just"/>
            <a:r>
              <a:rPr lang="de-DE" sz="1600" dirty="0"/>
              <a:t>Die tatsächlichen Entnahmen bzw. Einlagen werden nicht am tatsächlichen Tag der Entnahme bzw. Einlage dokumentiert, sondern erst am Ende der Periode.</a:t>
            </a:r>
          </a:p>
          <a:p>
            <a:pPr algn="just"/>
            <a:r>
              <a:rPr lang="de-DE" sz="1600" dirty="0"/>
              <a:t>Bei nicht zeitgerechter Erstellung des Kassenberichts oder der Kassenbücher werden Entnahmen und/oder Einlagen nur geschätzt.</a:t>
            </a:r>
          </a:p>
          <a:p>
            <a:pPr algn="just"/>
            <a:r>
              <a:rPr lang="de-DE" sz="1600" dirty="0"/>
              <a:t>Ohne Einlage ergäben sich Kassenfehlbeträge.</a:t>
            </a:r>
          </a:p>
          <a:p>
            <a:pPr algn="just"/>
            <a:r>
              <a:rPr lang="de-DE" sz="1600" dirty="0"/>
              <a:t>Bareinzahlungen auf das betriebliche Bankkonto, insbesondere vormittags vor Betriebseröffnung und am Abend vorher, wenn weniger Geld in der Kasse ist (= Kassenbestand bei Geschäftsschluss), als eingezahlt wurde.</a:t>
            </a:r>
          </a:p>
          <a:p>
            <a:pPr algn="just"/>
            <a:r>
              <a:rPr lang="de-DE" sz="1600" dirty="0"/>
              <a:t>Kasseneinnahmen und Kassenausgaben werden nicht sachlich richtig dokumentiert, z. B. überhöhte Ausgabenaufzeichnung, unvollständige (zu niedrige) </a:t>
            </a:r>
            <a:r>
              <a:rPr lang="de-DE" sz="1600" dirty="0" smtClean="0"/>
              <a:t>Einnahmenaufzeichnung</a:t>
            </a:r>
            <a:endParaRPr lang="de-DE" sz="1600" dirty="0"/>
          </a:p>
          <a:p>
            <a:pPr algn="just"/>
            <a:r>
              <a:rPr lang="de-DE" sz="1600" dirty="0"/>
              <a:t>Der Steuerpflichtige hat den Überblick über seine Bargeschäfte verloren (Vermischung des betrieblichen Bereichs mit dem privaten Bereich).</a:t>
            </a:r>
          </a:p>
          <a:p>
            <a:pPr algn="just"/>
            <a:r>
              <a:rPr lang="de-DE" sz="1600" dirty="0"/>
              <a:t>Werden in Kassenaufzeichnungen eine Vielzahl von Kassenfehlbeträgen festgestellt, ist das Finanzamt berechtigt zu schätzen, da in diesen Fällen den Aufzeichnungen keine Beweiskraft zukommt.</a:t>
            </a:r>
          </a:p>
          <a:p>
            <a:endParaRPr lang="de-DE" sz="2400" dirty="0"/>
          </a:p>
        </p:txBody>
      </p:sp>
      <p:sp>
        <p:nvSpPr>
          <p:cNvPr id="3" name="Titel 2"/>
          <p:cNvSpPr>
            <a:spLocks noGrp="1"/>
          </p:cNvSpPr>
          <p:nvPr>
            <p:ph type="title"/>
          </p:nvPr>
        </p:nvSpPr>
        <p:spPr/>
        <p:txBody>
          <a:bodyPr/>
          <a:lstStyle/>
          <a:p>
            <a:pPr marL="742950" indent="-742950">
              <a:buFont typeface="+mj-lt"/>
              <a:buAutoNum type="arabicParenR" startAt="4"/>
              <a:defRPr/>
            </a:pPr>
            <a:r>
              <a:rPr lang="de-DE" sz="3600" dirty="0"/>
              <a:t>Mängel in der Buchführung: </a:t>
            </a:r>
            <a:r>
              <a:rPr lang="de-DE" sz="3600" dirty="0" smtClean="0"/>
              <a:t>Kassenfehlbeträge</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14</a:t>
            </a:fld>
            <a:endParaRPr lang="de-DE"/>
          </a:p>
        </p:txBody>
      </p:sp>
    </p:spTree>
    <p:extLst>
      <p:ext uri="{BB962C8B-B14F-4D97-AF65-F5344CB8AC3E}">
        <p14:creationId xmlns:p14="http://schemas.microsoft.com/office/powerpoint/2010/main" val="4249518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just">
              <a:spcBef>
                <a:spcPct val="0"/>
              </a:spcBef>
            </a:pPr>
            <a:r>
              <a:rPr lang="de-DE" sz="1800" dirty="0"/>
              <a:t>Ein einheitliches Schriftbild bei der Kassenführung spricht dafür, dass die Kassenberichte </a:t>
            </a:r>
            <a:r>
              <a:rPr lang="de-DE" sz="1800" dirty="0" smtClean="0"/>
              <a:t> </a:t>
            </a:r>
            <a:r>
              <a:rPr lang="de-DE" sz="1800" dirty="0"/>
              <a:t>nachträglich erstellt worden sind.</a:t>
            </a:r>
          </a:p>
          <a:p>
            <a:pPr algn="just">
              <a:spcBef>
                <a:spcPct val="0"/>
              </a:spcBef>
            </a:pPr>
            <a:r>
              <a:rPr lang="de-DE" sz="1800" dirty="0"/>
              <a:t>Hohe rechnerische Kassenbestände sollen in aller Regel die Entstehung von rechnerischen Fehlbeträgen verhindern.</a:t>
            </a:r>
          </a:p>
          <a:p>
            <a:pPr algn="just">
              <a:spcBef>
                <a:spcPct val="0"/>
              </a:spcBef>
            </a:pPr>
            <a:r>
              <a:rPr lang="de-DE" sz="1800" dirty="0"/>
              <a:t>Tageseinnahmen, die sich häufiger auf glatte 5 € oder 10 € </a:t>
            </a:r>
            <a:r>
              <a:rPr lang="de-DE" sz="1800" dirty="0" smtClean="0"/>
              <a:t>belaufen</a:t>
            </a:r>
            <a:r>
              <a:rPr lang="de-DE" sz="1800" dirty="0"/>
              <a:t>, sprechen dagegen, dass der tatsächliche Kassenbestand bei Geschäftsschluss ausgezählt wurde. </a:t>
            </a:r>
          </a:p>
          <a:p>
            <a:pPr algn="just">
              <a:spcBef>
                <a:spcPct val="0"/>
              </a:spcBef>
            </a:pPr>
            <a:r>
              <a:rPr lang="de-DE" sz="1800" dirty="0"/>
              <a:t>Lassen sich die Endbestände der Kassenaufzeichnungen nur am Monatsende ermitteln, weil im Kassenbuch die Tageseinnahmen bzw. die im Laufe des Tages bezahlten betrieblichen Ausgaben nicht erfasst wurden, so fehlt es an der Kassensturzfähigkeit, die Kassenführung ist insoweit nicht ordnungsgemäß.</a:t>
            </a:r>
          </a:p>
          <a:p>
            <a:pPr algn="just">
              <a:spcBef>
                <a:spcPct val="0"/>
              </a:spcBef>
            </a:pPr>
            <a:r>
              <a:rPr lang="de-DE" sz="1800" dirty="0"/>
              <a:t>Bei Kassenfehlbeträgen, die durch die unrichtige Aufzeichnung von betrieblichen Geldbewegungen entstanden sind, kann eine Schätzung wegen nicht ordnungsgemäßer Buchführung (= Kassenführung) erfolgen.</a:t>
            </a:r>
          </a:p>
          <a:p>
            <a:endParaRPr lang="de-DE" dirty="0"/>
          </a:p>
        </p:txBody>
      </p:sp>
      <p:sp>
        <p:nvSpPr>
          <p:cNvPr id="3" name="Titel 2"/>
          <p:cNvSpPr>
            <a:spLocks noGrp="1"/>
          </p:cNvSpPr>
          <p:nvPr>
            <p:ph type="title"/>
          </p:nvPr>
        </p:nvSpPr>
        <p:spPr/>
        <p:txBody>
          <a:bodyPr/>
          <a:lstStyle/>
          <a:p>
            <a:pPr marL="742950" indent="-742950">
              <a:buFont typeface="+mj-lt"/>
              <a:buAutoNum type="arabicParenR" startAt="4"/>
              <a:defRPr/>
            </a:pPr>
            <a:r>
              <a:rPr lang="de-DE" sz="3600" dirty="0" smtClean="0"/>
              <a:t>Hinweise auf Mängel</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15</a:t>
            </a:fld>
            <a:endParaRPr lang="de-DE"/>
          </a:p>
        </p:txBody>
      </p:sp>
    </p:spTree>
    <p:extLst>
      <p:ext uri="{BB962C8B-B14F-4D97-AF65-F5344CB8AC3E}">
        <p14:creationId xmlns:p14="http://schemas.microsoft.com/office/powerpoint/2010/main" val="4017411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1800" b="1" dirty="0"/>
              <a:t>Sofortstorno</a:t>
            </a:r>
            <a:endParaRPr lang="de-DE" sz="1800" dirty="0"/>
          </a:p>
          <a:p>
            <a:pPr algn="just"/>
            <a:r>
              <a:rPr lang="de-DE" sz="1800" dirty="0" smtClean="0"/>
              <a:t>Sofortstorni </a:t>
            </a:r>
            <a:r>
              <a:rPr lang="de-DE" sz="1800" dirty="0"/>
              <a:t>erfolgen vor Abschluss des Buchungsvorgangs an der Kasse, i. d. R. wenn das Bedienpersonal eine falsche Eingabe im elektronischen Aufzeichnungssystem tätigt, z. B. weil ein falsches Getränk oder Gericht, die unzutreffende Menge oder eine falsche Tischnummer etc. eingegeben wird. Alle Bedienungen haben über den Sofortstorno die Möglichkeit, falsche Bestellungen zu widerrufen, bevor der Registriervorgang (die „Order“) beendet und die entsprechenden </a:t>
            </a:r>
            <a:r>
              <a:rPr lang="de-DE" sz="1800" dirty="0" err="1"/>
              <a:t>Bestellbons</a:t>
            </a:r>
            <a:r>
              <a:rPr lang="de-DE" sz="1800" dirty="0"/>
              <a:t> (für Küche und Buffet/Theke) bzw. Rechnungen ausgegeben werden.</a:t>
            </a:r>
          </a:p>
          <a:p>
            <a:pPr algn="just"/>
            <a:r>
              <a:rPr lang="de-DE" sz="1800" dirty="0" smtClean="0"/>
              <a:t>Bei </a:t>
            </a:r>
            <a:r>
              <a:rPr lang="de-DE" sz="1800" dirty="0"/>
              <a:t>elektronischen Aufzeichnungssystemen </a:t>
            </a:r>
            <a:r>
              <a:rPr lang="de-DE" sz="1800" b="1" dirty="0"/>
              <a:t>müssen</a:t>
            </a:r>
            <a:r>
              <a:rPr lang="de-DE" sz="1800" dirty="0"/>
              <a:t> nach dem Grundsatz der Einzelaufzeichnung sämtliche Geschäftsvorfälle dokumentiert werden, somit auch jeder </a:t>
            </a:r>
            <a:r>
              <a:rPr lang="de-DE" sz="1800" b="1" dirty="0"/>
              <a:t>einzelne Sofortstorno</a:t>
            </a:r>
            <a:r>
              <a:rPr lang="de-DE" sz="1800" dirty="0"/>
              <a:t>.</a:t>
            </a:r>
          </a:p>
          <a:p>
            <a:pPr algn="just"/>
            <a:r>
              <a:rPr lang="de-DE" sz="1800" dirty="0" smtClean="0"/>
              <a:t>Der </a:t>
            </a:r>
            <a:r>
              <a:rPr lang="de-DE" sz="1800" dirty="0"/>
              <a:t>Grund dafür liegt in der Nachvollziehbarkeit. Nach § 145 Abs. 1 AO muss ein sachverständiger Dritter in der Lage sein, sich innerhalb angemessener Zeit einen Überblick über die Geschäftsvorfälle und über die Lage des Unternehmens zu verschaffen. Die Geschäftsvorfälle müssen sich darüber hinaus von der Entstehung und Abwicklung verfolgen lassen</a:t>
            </a:r>
            <a:r>
              <a:rPr lang="de-DE" sz="1800" dirty="0" smtClean="0"/>
              <a:t>.</a:t>
            </a:r>
            <a:endParaRPr lang="de-DE" sz="1800" dirty="0"/>
          </a:p>
        </p:txBody>
      </p:sp>
      <p:sp>
        <p:nvSpPr>
          <p:cNvPr id="3" name="Titel 2"/>
          <p:cNvSpPr>
            <a:spLocks noGrp="1"/>
          </p:cNvSpPr>
          <p:nvPr>
            <p:ph type="title"/>
          </p:nvPr>
        </p:nvSpPr>
        <p:spPr/>
        <p:txBody>
          <a:bodyPr/>
          <a:lstStyle/>
          <a:p>
            <a:pPr marL="742950" indent="-742950">
              <a:buFont typeface="+mj-lt"/>
              <a:buAutoNum type="arabicParenR" startAt="5"/>
              <a:defRPr/>
            </a:pPr>
            <a:r>
              <a:rPr lang="de-DE" dirty="0"/>
              <a:t>Stornobuchungen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16</a:t>
            </a:fld>
            <a:endParaRPr lang="de-DE"/>
          </a:p>
        </p:txBody>
      </p:sp>
    </p:spTree>
    <p:extLst>
      <p:ext uri="{BB962C8B-B14F-4D97-AF65-F5344CB8AC3E}">
        <p14:creationId xmlns:p14="http://schemas.microsoft.com/office/powerpoint/2010/main" val="747553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a:t>Postenstorno</a:t>
            </a:r>
            <a:endParaRPr lang="de-DE" sz="2400" dirty="0"/>
          </a:p>
          <a:p>
            <a:pPr algn="just"/>
            <a:r>
              <a:rPr lang="de-DE" sz="2400" dirty="0" smtClean="0"/>
              <a:t>Bei </a:t>
            </a:r>
            <a:r>
              <a:rPr lang="de-DE" sz="2400" dirty="0"/>
              <a:t>einem Postenstorno handelt es sich um einen anderen Begriff für „Retouren/Warenrücknahmen“.</a:t>
            </a:r>
          </a:p>
          <a:p>
            <a:pPr algn="just"/>
            <a:r>
              <a:rPr lang="de-DE" sz="2400" dirty="0" smtClean="0"/>
              <a:t>Bei </a:t>
            </a:r>
            <a:r>
              <a:rPr lang="de-DE" sz="2400" dirty="0"/>
              <a:t>einem </a:t>
            </a:r>
            <a:r>
              <a:rPr lang="de-DE" sz="2400" b="1" dirty="0"/>
              <a:t>Postenstorno</a:t>
            </a:r>
            <a:r>
              <a:rPr lang="de-DE" sz="2400" dirty="0"/>
              <a:t> können einzelne Posten aus einem Beleg gelöscht werden. Diese Stornomöglichkeit wird i. d. R. nur dem Chef oder leitenden Angestellten eingeräumt.</a:t>
            </a:r>
          </a:p>
          <a:p>
            <a:pPr algn="just"/>
            <a:r>
              <a:rPr lang="de-DE" sz="2400" dirty="0" smtClean="0"/>
              <a:t>Bei </a:t>
            </a:r>
            <a:r>
              <a:rPr lang="de-DE" sz="2400" dirty="0"/>
              <a:t>elektronischen Aufzeichnungssystemen müssen Postenstorni eindeutig in den Kasseneinzeldaten und somit im Datenexport erkennbar und nachvollziehbar sein.</a:t>
            </a:r>
          </a:p>
          <a:p>
            <a:pPr marL="0" indent="0">
              <a:buNone/>
            </a:pPr>
            <a:endParaRPr lang="de-DE" sz="2400" dirty="0"/>
          </a:p>
          <a:p>
            <a:endParaRPr lang="de-DE" dirty="0"/>
          </a:p>
        </p:txBody>
      </p:sp>
      <p:sp>
        <p:nvSpPr>
          <p:cNvPr id="3" name="Titel 2"/>
          <p:cNvSpPr>
            <a:spLocks noGrp="1"/>
          </p:cNvSpPr>
          <p:nvPr>
            <p:ph type="title"/>
          </p:nvPr>
        </p:nvSpPr>
        <p:spPr/>
        <p:txBody>
          <a:bodyPr/>
          <a:lstStyle/>
          <a:p>
            <a:pPr marL="742950" indent="-742950">
              <a:buFont typeface="+mj-lt"/>
              <a:buAutoNum type="arabicParenR" startAt="5"/>
              <a:defRPr/>
            </a:pPr>
            <a:r>
              <a:rPr lang="de-DE" dirty="0"/>
              <a:t>Stornobuchungen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17</a:t>
            </a:fld>
            <a:endParaRPr lang="de-DE"/>
          </a:p>
        </p:txBody>
      </p:sp>
    </p:spTree>
    <p:extLst>
      <p:ext uri="{BB962C8B-B14F-4D97-AF65-F5344CB8AC3E}">
        <p14:creationId xmlns:p14="http://schemas.microsoft.com/office/powerpoint/2010/main" val="3895365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a:t>Nachstorno</a:t>
            </a:r>
            <a:endParaRPr lang="de-DE" sz="2400" dirty="0"/>
          </a:p>
          <a:p>
            <a:pPr algn="just"/>
            <a:r>
              <a:rPr lang="de-DE" sz="2400" dirty="0" smtClean="0"/>
              <a:t>Nachstorni </a:t>
            </a:r>
            <a:r>
              <a:rPr lang="de-DE" sz="2400" dirty="0"/>
              <a:t>werden durchgeführt, wenn der Registriervorgang abgeschlossen und somit ein Beleg (Bon) bzw. eine Rechnung erstellt wurde. Auch dieser Stornotyp kann – gesteuert über die Zugriffsberechtigung – nur von Mitarbeitern durchgeführt werden, die vom Inhaber autorisiert wurden.</a:t>
            </a:r>
          </a:p>
          <a:p>
            <a:pPr algn="just"/>
            <a:r>
              <a:rPr lang="de-DE" sz="2400" dirty="0" smtClean="0"/>
              <a:t>Auch </a:t>
            </a:r>
            <a:r>
              <a:rPr lang="de-DE" sz="2400" dirty="0"/>
              <a:t>dieser Stornotyp muss in den Kasseneinzeldaten und im Datenexport erkennbar sein.</a:t>
            </a:r>
          </a:p>
          <a:p>
            <a:pPr marL="0" indent="0">
              <a:buNone/>
            </a:pPr>
            <a:endParaRPr lang="de-DE" sz="2400" dirty="0"/>
          </a:p>
          <a:p>
            <a:endParaRPr lang="de-DE" dirty="0"/>
          </a:p>
        </p:txBody>
      </p:sp>
      <p:sp>
        <p:nvSpPr>
          <p:cNvPr id="3" name="Titel 2"/>
          <p:cNvSpPr>
            <a:spLocks noGrp="1"/>
          </p:cNvSpPr>
          <p:nvPr>
            <p:ph type="title"/>
          </p:nvPr>
        </p:nvSpPr>
        <p:spPr/>
        <p:txBody>
          <a:bodyPr/>
          <a:lstStyle/>
          <a:p>
            <a:pPr marL="742950" indent="-742950">
              <a:buFont typeface="+mj-lt"/>
              <a:buAutoNum type="arabicParenR" startAt="5"/>
              <a:defRPr/>
            </a:pPr>
            <a:r>
              <a:rPr lang="de-DE" dirty="0"/>
              <a:t>Stornobuchungen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18</a:t>
            </a:fld>
            <a:endParaRPr lang="de-DE"/>
          </a:p>
        </p:txBody>
      </p:sp>
    </p:spTree>
    <p:extLst>
      <p:ext uri="{BB962C8B-B14F-4D97-AF65-F5344CB8AC3E}">
        <p14:creationId xmlns:p14="http://schemas.microsoft.com/office/powerpoint/2010/main" val="228186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a:t>Manager- oder Chefstorno</a:t>
            </a:r>
            <a:endParaRPr lang="de-DE" sz="2400" dirty="0"/>
          </a:p>
          <a:p>
            <a:pPr algn="just"/>
            <a:r>
              <a:rPr lang="de-DE" sz="2400" dirty="0" smtClean="0"/>
              <a:t>Mithilfe </a:t>
            </a:r>
            <a:r>
              <a:rPr lang="de-DE" sz="2400" dirty="0"/>
              <a:t>eines Manager- oder Chefstornos lassen sich Änderungen an der Kasse vornehmen, ohne dass ein Bezug zu einer speziellen Registrierung oder einem speziellen Bediener erforderlich ist. Es lassen sich auch „nur“ einzelne Beträge nachträglich stornieren.</a:t>
            </a:r>
          </a:p>
          <a:p>
            <a:pPr algn="just"/>
            <a:r>
              <a:rPr lang="de-DE" sz="2400" dirty="0" smtClean="0"/>
              <a:t>Auch </a:t>
            </a:r>
            <a:r>
              <a:rPr lang="de-DE" sz="2400" dirty="0"/>
              <a:t>dieser Stornotyp muss in den Kasseneinzeldaten und im Datenexport erkennbar sein.</a:t>
            </a:r>
          </a:p>
          <a:p>
            <a:pPr marL="0" indent="0">
              <a:buNone/>
            </a:pPr>
            <a:endParaRPr lang="de-DE" sz="2400" dirty="0"/>
          </a:p>
          <a:p>
            <a:endParaRPr lang="de-DE" dirty="0"/>
          </a:p>
        </p:txBody>
      </p:sp>
      <p:sp>
        <p:nvSpPr>
          <p:cNvPr id="3" name="Titel 2"/>
          <p:cNvSpPr>
            <a:spLocks noGrp="1"/>
          </p:cNvSpPr>
          <p:nvPr>
            <p:ph type="title"/>
          </p:nvPr>
        </p:nvSpPr>
        <p:spPr/>
        <p:txBody>
          <a:bodyPr/>
          <a:lstStyle/>
          <a:p>
            <a:pPr marL="742950" indent="-742950">
              <a:buFont typeface="+mj-lt"/>
              <a:buAutoNum type="arabicParenR" startAt="5"/>
              <a:defRPr/>
            </a:pPr>
            <a:r>
              <a:rPr lang="de-DE" dirty="0"/>
              <a:t>Stornobuchungen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19</a:t>
            </a:fld>
            <a:endParaRPr lang="de-DE"/>
          </a:p>
        </p:txBody>
      </p:sp>
    </p:spTree>
    <p:extLst>
      <p:ext uri="{BB962C8B-B14F-4D97-AF65-F5344CB8AC3E}">
        <p14:creationId xmlns:p14="http://schemas.microsoft.com/office/powerpoint/2010/main" val="236403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Font typeface="+mj-lt"/>
              <a:buAutoNum type="arabicParenR"/>
              <a:defRPr/>
            </a:pPr>
            <a:r>
              <a:rPr lang="de-DE" dirty="0" smtClean="0">
                <a:latin typeface="+mn-lt"/>
              </a:rPr>
              <a:t>Arten von Kassen</a:t>
            </a:r>
          </a:p>
          <a:p>
            <a:pPr marL="514350" indent="-514350">
              <a:buFont typeface="+mj-lt"/>
              <a:buAutoNum type="arabicParenR"/>
              <a:defRPr/>
            </a:pPr>
            <a:r>
              <a:rPr lang="de-DE" dirty="0" smtClean="0">
                <a:latin typeface="+mn-lt"/>
              </a:rPr>
              <a:t>Grundsätze ordnungsgemäßer Buchführung</a:t>
            </a:r>
          </a:p>
          <a:p>
            <a:pPr marL="514350" indent="-514350">
              <a:buFont typeface="+mj-lt"/>
              <a:buAutoNum type="arabicParenR"/>
              <a:defRPr/>
            </a:pPr>
            <a:r>
              <a:rPr lang="de-DE" dirty="0" smtClean="0">
                <a:latin typeface="+mn-lt"/>
              </a:rPr>
              <a:t>Unveränderbarkeit und Kassensturzfähigkeit</a:t>
            </a:r>
          </a:p>
          <a:p>
            <a:pPr marL="514350" indent="-514350">
              <a:buFont typeface="+mj-lt"/>
              <a:buAutoNum type="arabicParenR"/>
              <a:defRPr/>
            </a:pPr>
            <a:r>
              <a:rPr lang="de-DE" dirty="0" smtClean="0">
                <a:latin typeface="+mn-lt"/>
              </a:rPr>
              <a:t>Mängel in der Buchführung: Kassenfehlbeträge und Hinweise auf Mängel</a:t>
            </a:r>
          </a:p>
          <a:p>
            <a:pPr marL="514350" indent="-514350">
              <a:buFont typeface="+mj-lt"/>
              <a:buAutoNum type="arabicParenR"/>
              <a:defRPr/>
            </a:pPr>
            <a:r>
              <a:rPr lang="de-DE" dirty="0" smtClean="0">
                <a:latin typeface="+mn-lt"/>
              </a:rPr>
              <a:t>Stornobuchungen</a:t>
            </a:r>
          </a:p>
          <a:p>
            <a:pPr marL="514350" indent="-514350">
              <a:buFont typeface="+mj-lt"/>
              <a:buAutoNum type="arabicParenR"/>
              <a:defRPr/>
            </a:pPr>
            <a:r>
              <a:rPr lang="de-DE" dirty="0" smtClean="0">
                <a:latin typeface="+mn-lt"/>
              </a:rPr>
              <a:t>Die elektronische Registrierkasse</a:t>
            </a:r>
          </a:p>
          <a:p>
            <a:pPr>
              <a:defRPr/>
            </a:pPr>
            <a:endParaRPr lang="de-DE" dirty="0">
              <a:latin typeface="+mn-lt"/>
            </a:endParaRPr>
          </a:p>
        </p:txBody>
      </p:sp>
      <p:sp>
        <p:nvSpPr>
          <p:cNvPr id="3" name="Titel 2"/>
          <p:cNvSpPr>
            <a:spLocks noGrp="1"/>
          </p:cNvSpPr>
          <p:nvPr>
            <p:ph type="title"/>
          </p:nvPr>
        </p:nvSpPr>
        <p:spPr/>
        <p:txBody>
          <a:bodyPr/>
          <a:lstStyle/>
          <a:p>
            <a:r>
              <a:rPr lang="de-DE" dirty="0">
                <a:latin typeface="+mn-lt"/>
              </a:rPr>
              <a:t>I</a:t>
            </a:r>
            <a:r>
              <a:rPr lang="de-DE" dirty="0" smtClean="0">
                <a:latin typeface="+mn-lt"/>
              </a:rPr>
              <a:t>nhaltsverzeichnis</a:t>
            </a:r>
            <a:endParaRPr lang="de-DE" dirty="0">
              <a:latin typeface="+mn-lt"/>
            </a:endParaRPr>
          </a:p>
        </p:txBody>
      </p:sp>
      <p:sp>
        <p:nvSpPr>
          <p:cNvPr id="6"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2</a:t>
            </a:fld>
            <a:endParaRPr lang="de-DE"/>
          </a:p>
        </p:txBody>
      </p:sp>
    </p:spTree>
    <p:extLst>
      <p:ext uri="{BB962C8B-B14F-4D97-AF65-F5344CB8AC3E}">
        <p14:creationId xmlns:p14="http://schemas.microsoft.com/office/powerpoint/2010/main" val="185247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1800" dirty="0" smtClean="0"/>
              <a:t>Beispiel</a:t>
            </a:r>
          </a:p>
          <a:p>
            <a:pPr algn="just"/>
            <a:r>
              <a:rPr lang="de-DE" sz="1800" dirty="0" smtClean="0"/>
              <a:t>Ein </a:t>
            </a:r>
            <a:r>
              <a:rPr lang="de-DE" sz="1800" dirty="0"/>
              <a:t>gastronomischer Betrieb nutzt zur Dokumentation der Geschäftsvorfälle ein PC-(Kassen-)System. Das System speichert jeden Geschäftsvorfall zentral in einer SQL-Datenbank in einem laufenden Journal ab. Die Ablage erfolgt in Datenbanktabellen. Die Steuerung erfolgt über Datenbankprozeduren.</a:t>
            </a:r>
          </a:p>
          <a:p>
            <a:pPr algn="just"/>
            <a:r>
              <a:rPr lang="de-DE" sz="1800" dirty="0"/>
              <a:t>Um 9:05 Uhr geht der Kellner mit der Nr. 15 mit seinem mobilen Kassenerfassungsgerät zum Tisch 10. Der dort sitzende Gast bestellt ein Pils für 2,70 €, korrigiert sich jedoch sofort und bittet darum, zunächst in die Speisekarte blicken zu dürfen.</a:t>
            </a:r>
          </a:p>
          <a:p>
            <a:pPr algn="just"/>
            <a:r>
              <a:rPr lang="de-DE" sz="1800" dirty="0"/>
              <a:t>Die Eingaben des Kellners in sein mobiles Kassenerfassungsgerät sehen wie folgt aus:</a:t>
            </a:r>
          </a:p>
          <a:p>
            <a:pPr algn="just"/>
            <a:r>
              <a:rPr lang="de-DE" sz="1800" dirty="0"/>
              <a:t>Eröffnung des Tisches 10</a:t>
            </a:r>
          </a:p>
          <a:p>
            <a:pPr algn="just"/>
            <a:r>
              <a:rPr lang="de-DE" sz="1800" dirty="0"/>
              <a:t>Eingabe des vom Kunden gewünschten Pils für 2,70 €</a:t>
            </a:r>
          </a:p>
          <a:p>
            <a:pPr algn="just"/>
            <a:r>
              <a:rPr lang="de-DE" sz="1800" dirty="0"/>
              <a:t>Durchführung eines Sofortstornos mit Hilfe der Stornotaste auf dem mobilen Erfassungsgerät</a:t>
            </a:r>
          </a:p>
          <a:p>
            <a:pPr algn="just"/>
            <a:r>
              <a:rPr lang="de-DE" sz="1800" dirty="0"/>
              <a:t>Schließen des Tisches und Wechsel in die </a:t>
            </a:r>
            <a:r>
              <a:rPr lang="de-DE" sz="1800" dirty="0" smtClean="0"/>
              <a:t>Tischübersicht</a:t>
            </a:r>
            <a:endParaRPr lang="de-DE" sz="1800" dirty="0"/>
          </a:p>
          <a:p>
            <a:pPr algn="just"/>
            <a:r>
              <a:rPr lang="de-DE" sz="1800" dirty="0"/>
              <a:t>Im parallel mitlaufenden elektronischen Journal </a:t>
            </a:r>
            <a:r>
              <a:rPr lang="de-DE" sz="1800" dirty="0" smtClean="0"/>
              <a:t>wird </a:t>
            </a:r>
            <a:r>
              <a:rPr lang="de-DE" sz="1800" dirty="0"/>
              <a:t>um 9:05 Uhr ein Datensatz zum Tisch 10 mit der Art „TIE“ und der </a:t>
            </a:r>
            <a:r>
              <a:rPr lang="de-DE" sz="1800" dirty="0" err="1"/>
              <a:t>Bonnr</a:t>
            </a:r>
            <a:r>
              <a:rPr lang="de-DE" sz="1800" dirty="0"/>
              <a:t>. „190529“ angelegt.</a:t>
            </a:r>
          </a:p>
          <a:p>
            <a:pPr marL="0" indent="0">
              <a:buNone/>
            </a:pPr>
            <a:endParaRPr lang="de-DE" sz="1800" dirty="0"/>
          </a:p>
          <a:p>
            <a:endParaRPr lang="de-DE" sz="2000" dirty="0"/>
          </a:p>
        </p:txBody>
      </p:sp>
      <p:sp>
        <p:nvSpPr>
          <p:cNvPr id="3" name="Titel 2"/>
          <p:cNvSpPr>
            <a:spLocks noGrp="1"/>
          </p:cNvSpPr>
          <p:nvPr>
            <p:ph type="title"/>
          </p:nvPr>
        </p:nvSpPr>
        <p:spPr/>
        <p:txBody>
          <a:bodyPr/>
          <a:lstStyle/>
          <a:p>
            <a:pPr marL="742950" indent="-742950">
              <a:buFont typeface="+mj-lt"/>
              <a:buAutoNum type="arabicParenR" startAt="5"/>
              <a:defRPr/>
            </a:pPr>
            <a:r>
              <a:rPr lang="de-DE" dirty="0"/>
              <a:t>Stornobuchungen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20</a:t>
            </a:fld>
            <a:endParaRPr lang="de-DE"/>
          </a:p>
        </p:txBody>
      </p:sp>
    </p:spTree>
    <p:extLst>
      <p:ext uri="{BB962C8B-B14F-4D97-AF65-F5344CB8AC3E}">
        <p14:creationId xmlns:p14="http://schemas.microsoft.com/office/powerpoint/2010/main" val="101756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39938" name="Rectangle 2"/>
          <p:cNvSpPr>
            <a:spLocks noGrp="1" noChangeArrowheads="1"/>
          </p:cNvSpPr>
          <p:nvPr>
            <p:ph type="title"/>
          </p:nvPr>
        </p:nvSpPr>
        <p:spPr/>
        <p:txBody>
          <a:bodyPr/>
          <a:lstStyle/>
          <a:p>
            <a:r>
              <a:rPr lang="de-DE" dirty="0" smtClean="0"/>
              <a:t>5) Stornobuchungen</a:t>
            </a:r>
            <a:r>
              <a:rPr lang="de-DE" altLang="de-DE" dirty="0" smtClean="0"/>
              <a:t/>
            </a:r>
            <a:br>
              <a:rPr lang="de-DE" altLang="de-DE" dirty="0" smtClean="0"/>
            </a:br>
            <a:r>
              <a:rPr lang="de-DE" altLang="de-DE" dirty="0" smtClean="0"/>
              <a:t>                        </a:t>
            </a:r>
            <a:r>
              <a:rPr lang="de-DE" altLang="de-DE" sz="2800" dirty="0" smtClean="0">
                <a:solidFill>
                  <a:schemeClr val="tx1"/>
                </a:solidFill>
              </a:rPr>
              <a:t>Kassenjournal</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620000"/>
            <a:ext cx="6743700" cy="489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1576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0962" name="Rectangle 2"/>
          <p:cNvSpPr>
            <a:spLocks noGrp="1" noChangeArrowheads="1"/>
          </p:cNvSpPr>
          <p:nvPr>
            <p:ph type="title"/>
          </p:nvPr>
        </p:nvSpPr>
        <p:spPr/>
        <p:txBody>
          <a:bodyPr/>
          <a:lstStyle/>
          <a:p>
            <a:r>
              <a:rPr lang="de-DE" dirty="0" smtClean="0"/>
              <a:t>5) Stornobuchungen</a:t>
            </a:r>
            <a:r>
              <a:rPr lang="de-DE" altLang="de-DE" dirty="0"/>
              <a:t/>
            </a:r>
            <a:br>
              <a:rPr lang="de-DE" altLang="de-DE" dirty="0"/>
            </a:br>
            <a:r>
              <a:rPr lang="de-DE" altLang="de-DE" dirty="0"/>
              <a:t>                        </a:t>
            </a:r>
            <a:r>
              <a:rPr lang="de-DE" altLang="de-DE" sz="2800" dirty="0">
                <a:solidFill>
                  <a:schemeClr val="tx1"/>
                </a:solidFill>
              </a:rPr>
              <a:t>Kassenjournal</a:t>
            </a:r>
            <a:endParaRPr lang="de-DE" altLang="de-DE" dirty="0" smtClean="0"/>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1844676"/>
            <a:ext cx="66960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5842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algn="just" eaLnBrk="1" hangingPunct="1">
              <a:buClr>
                <a:schemeClr val="tx1"/>
              </a:buClr>
            </a:pPr>
            <a:r>
              <a:rPr lang="de-DE" altLang="de-DE" sz="2000" dirty="0"/>
              <a:t>„Einmal digital, immer digital“!!! vorwärts also immer, rückwärts nimmer …</a:t>
            </a:r>
          </a:p>
          <a:p>
            <a:pPr algn="just" eaLnBrk="1" hangingPunct="1">
              <a:buClr>
                <a:schemeClr val="tx1"/>
              </a:buClr>
            </a:pPr>
            <a:r>
              <a:rPr lang="de-DE" altLang="de-DE" sz="2000" dirty="0"/>
              <a:t>Festschreibung elektronischer Kassenbücher!!!</a:t>
            </a:r>
          </a:p>
          <a:p>
            <a:pPr algn="just" eaLnBrk="1" hangingPunct="1">
              <a:buClr>
                <a:schemeClr val="tx1"/>
              </a:buClr>
            </a:pPr>
            <a:r>
              <a:rPr lang="de-DE" altLang="de-DE" sz="2000" dirty="0"/>
              <a:t>Beachtung der getrennten Aufzeichnung der Umsätze nach Steuersätzen getrennt</a:t>
            </a:r>
          </a:p>
          <a:p>
            <a:pPr algn="just" eaLnBrk="1" hangingPunct="1">
              <a:buClr>
                <a:schemeClr val="tx1"/>
              </a:buClr>
            </a:pPr>
            <a:r>
              <a:rPr lang="de-DE" altLang="de-DE" sz="2000" dirty="0"/>
              <a:t>Bareinnahmen </a:t>
            </a:r>
            <a:r>
              <a:rPr lang="de-DE" altLang="de-DE" sz="2000" dirty="0">
                <a:solidFill>
                  <a:srgbClr val="FF0000"/>
                </a:solidFill>
              </a:rPr>
              <a:t>und </a:t>
            </a:r>
            <a:r>
              <a:rPr lang="de-DE" altLang="de-DE" sz="2000" dirty="0"/>
              <a:t>–ausgaben sind täglich aufzuzeichnen!!!</a:t>
            </a:r>
          </a:p>
          <a:p>
            <a:pPr marL="342900" lvl="1" indent="-342900" algn="just">
              <a:buClr>
                <a:schemeClr val="tx1"/>
              </a:buClr>
              <a:buFontTx/>
              <a:buChar char="•"/>
            </a:pPr>
            <a:r>
              <a:rPr lang="de-DE" altLang="de-DE" sz="2000" dirty="0"/>
              <a:t>Aufzeichnung der unterschiedlichen Zahlungswege (Barzahlung oder  Kreditkarte; Lastschriften,…)</a:t>
            </a:r>
          </a:p>
          <a:p>
            <a:pPr algn="just" eaLnBrk="1" hangingPunct="1">
              <a:buClr>
                <a:schemeClr val="tx1"/>
              </a:buClr>
            </a:pPr>
            <a:endParaRPr lang="de-DE" altLang="de-DE" sz="2000" dirty="0"/>
          </a:p>
          <a:p>
            <a:pPr algn="just" eaLnBrk="1" hangingPunct="1"/>
            <a:endParaRPr lang="de-DE" altLang="de-DE" sz="2000" dirty="0"/>
          </a:p>
        </p:txBody>
      </p:sp>
      <p:sp>
        <p:nvSpPr>
          <p:cNvPr id="58370" name="Rectangle 2"/>
          <p:cNvSpPr>
            <a:spLocks noGrp="1" noChangeArrowheads="1"/>
          </p:cNvSpPr>
          <p:nvPr>
            <p:ph type="title"/>
          </p:nvPr>
        </p:nvSpPr>
        <p:spPr/>
        <p:txBody>
          <a:bodyPr/>
          <a:lstStyle/>
          <a:p>
            <a:r>
              <a:rPr lang="de-DE" dirty="0" smtClean="0"/>
              <a:t>6) Die </a:t>
            </a:r>
            <a:r>
              <a:rPr lang="de-DE" dirty="0"/>
              <a:t>elektronische Registrierkasse</a:t>
            </a:r>
            <a:endParaRPr lang="de-DE" altLang="de-DE" dirty="0" smtClean="0"/>
          </a:p>
        </p:txBody>
      </p:sp>
    </p:spTree>
    <p:extLst>
      <p:ext uri="{BB962C8B-B14F-4D97-AF65-F5344CB8AC3E}">
        <p14:creationId xmlns:p14="http://schemas.microsoft.com/office/powerpoint/2010/main" val="41868581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Registriervorgang</a:t>
            </a:r>
          </a:p>
          <a:p>
            <a:pPr marL="0" indent="0">
              <a:buNone/>
            </a:pPr>
            <a:endParaRPr lang="de-DE" sz="2400" dirty="0"/>
          </a:p>
          <a:p>
            <a:pPr marL="457200" indent="-457200">
              <a:buAutoNum type="arabicPeriod"/>
            </a:pPr>
            <a:r>
              <a:rPr lang="de-DE" sz="2400" dirty="0" smtClean="0"/>
              <a:t>Schritt: Registrierung</a:t>
            </a:r>
          </a:p>
          <a:p>
            <a:pPr marL="457200" indent="-457200">
              <a:buAutoNum type="arabicPeriod"/>
            </a:pPr>
            <a:endParaRPr lang="de-DE" sz="2400" dirty="0"/>
          </a:p>
          <a:p>
            <a:pPr marL="5278438" lvl="8" indent="-342900">
              <a:buFont typeface="Wingdings" panose="05000000000000000000" pitchFamily="2" charset="2"/>
              <a:buChar char="à"/>
            </a:pPr>
            <a:r>
              <a:rPr lang="de-DE" dirty="0" smtClean="0"/>
              <a:t>Ausdruck </a:t>
            </a:r>
            <a:r>
              <a:rPr lang="de-DE" dirty="0" err="1" smtClean="0"/>
              <a:t>Bestellbon</a:t>
            </a:r>
            <a:r>
              <a:rPr lang="de-DE" dirty="0" smtClean="0"/>
              <a:t> in der Küche</a:t>
            </a:r>
          </a:p>
          <a:p>
            <a:pPr marL="5278438" lvl="8" indent="-342900">
              <a:buFont typeface="Wingdings" panose="05000000000000000000" pitchFamily="2" charset="2"/>
              <a:buChar char="à"/>
            </a:pPr>
            <a:endParaRPr lang="de-DE" dirty="0"/>
          </a:p>
          <a:p>
            <a:pPr marL="5278438" lvl="8" indent="-342900">
              <a:buFont typeface="Wingdings" panose="05000000000000000000" pitchFamily="2" charset="2"/>
              <a:buChar char="à"/>
            </a:pPr>
            <a:r>
              <a:rPr lang="de-DE" dirty="0"/>
              <a:t>Ausdruck </a:t>
            </a:r>
            <a:r>
              <a:rPr lang="de-DE" dirty="0" err="1"/>
              <a:t>Bestellbon</a:t>
            </a:r>
            <a:r>
              <a:rPr lang="de-DE" dirty="0"/>
              <a:t> </a:t>
            </a:r>
            <a:r>
              <a:rPr lang="de-DE" dirty="0" smtClean="0"/>
              <a:t>an der Theke</a:t>
            </a:r>
            <a:endParaRPr lang="de-DE" dirty="0"/>
          </a:p>
          <a:p>
            <a:pPr marL="5278438" lvl="8" indent="-342900">
              <a:buFont typeface="Wingdings" panose="05000000000000000000" pitchFamily="2" charset="2"/>
              <a:buChar char="à"/>
            </a:pPr>
            <a:endParaRPr lang="de-DE" dirty="0"/>
          </a:p>
        </p:txBody>
      </p:sp>
      <p:sp>
        <p:nvSpPr>
          <p:cNvPr id="3" name="Titel 2"/>
          <p:cNvSpPr>
            <a:spLocks noGrp="1"/>
          </p:cNvSpPr>
          <p:nvPr>
            <p:ph type="title"/>
          </p:nvPr>
        </p:nvSpPr>
        <p:spPr/>
        <p:txBody>
          <a:bodyPr/>
          <a:lstStyle/>
          <a:p>
            <a:pPr marL="742950" indent="-742950">
              <a:buFont typeface="+mj-lt"/>
              <a:buAutoNum type="arabicParenR" startAt="6"/>
              <a:defRPr/>
            </a:pPr>
            <a:r>
              <a:rPr lang="de-DE" dirty="0"/>
              <a:t>Die elektronische Registrierkasse</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24</a:t>
            </a:fld>
            <a:endParaRPr lang="de-DE"/>
          </a:p>
        </p:txBody>
      </p:sp>
      <p:sp>
        <p:nvSpPr>
          <p:cNvPr id="6" name="Textfeld 5"/>
          <p:cNvSpPr txBox="1"/>
          <p:nvPr/>
        </p:nvSpPr>
        <p:spPr bwMode="auto">
          <a:xfrm>
            <a:off x="839416" y="3140968"/>
            <a:ext cx="4176464" cy="2677656"/>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a:buNone/>
            </a:pPr>
            <a:endParaRPr lang="de-DE" sz="2400" dirty="0" smtClean="0">
              <a:latin typeface="DejaVu Sans Condensed" panose="020B0606030804020204" pitchFamily="34" charset="2"/>
              <a:ea typeface="DejaVu Sans Condensed" panose="020B0606030804020204" pitchFamily="34" charset="2"/>
              <a:cs typeface="DejaVu Sans Condensed" panose="020B0606030804020204" pitchFamily="34" charset="2"/>
            </a:endParaRPr>
          </a:p>
          <a:p>
            <a:pPr marL="0" indent="0">
              <a:buNone/>
            </a:pPr>
            <a:r>
              <a:rPr lang="de-DE" sz="2400" dirty="0" smtClean="0">
                <a:latin typeface="+mn-lt"/>
                <a:ea typeface="DejaVu Sans Condensed" panose="020B0606030804020204" pitchFamily="34" charset="2"/>
                <a:cs typeface="DejaVu Sans Condensed" panose="020B0606030804020204" pitchFamily="34" charset="2"/>
              </a:rPr>
              <a:t>Bestellungsaufnahme</a:t>
            </a:r>
            <a:endParaRPr lang="de-DE" sz="2400" dirty="0">
              <a:latin typeface="+mn-lt"/>
              <a:ea typeface="DejaVu Sans Condensed" panose="020B0606030804020204" pitchFamily="34" charset="2"/>
              <a:cs typeface="DejaVu Sans Condensed" panose="020B0606030804020204" pitchFamily="34" charset="2"/>
            </a:endParaRPr>
          </a:p>
          <a:p>
            <a:pPr marL="0" indent="0">
              <a:buNone/>
            </a:pPr>
            <a:r>
              <a:rPr lang="de-DE" sz="2400" dirty="0">
                <a:latin typeface="+mn-lt"/>
                <a:ea typeface="DejaVu Sans Condensed" panose="020B0606030804020204" pitchFamily="34" charset="2"/>
                <a:cs typeface="DejaVu Sans Condensed" panose="020B0606030804020204" pitchFamily="34" charset="2"/>
              </a:rPr>
              <a:t>1 Zigeunerschnitzel</a:t>
            </a:r>
          </a:p>
          <a:p>
            <a:pPr marL="0" indent="0">
              <a:buNone/>
            </a:pPr>
            <a:r>
              <a:rPr lang="de-DE" sz="2400" dirty="0">
                <a:latin typeface="+mn-lt"/>
                <a:ea typeface="DejaVu Sans Condensed" panose="020B0606030804020204" pitchFamily="34" charset="2"/>
                <a:cs typeface="DejaVu Sans Condensed" panose="020B0606030804020204" pitchFamily="34" charset="2"/>
              </a:rPr>
              <a:t>1 Jägerschnitzel</a:t>
            </a:r>
          </a:p>
          <a:p>
            <a:pPr marL="0" indent="0">
              <a:buNone/>
            </a:pPr>
            <a:r>
              <a:rPr lang="de-DE" sz="2400" dirty="0">
                <a:latin typeface="+mn-lt"/>
                <a:ea typeface="DejaVu Sans Condensed" panose="020B0606030804020204" pitchFamily="34" charset="2"/>
                <a:cs typeface="DejaVu Sans Condensed" panose="020B0606030804020204" pitchFamily="34" charset="2"/>
              </a:rPr>
              <a:t>1 Alkoholfreies Weizen</a:t>
            </a:r>
          </a:p>
          <a:p>
            <a:pPr marL="0" indent="0">
              <a:buNone/>
            </a:pPr>
            <a:r>
              <a:rPr lang="de-DE" sz="2400" dirty="0">
                <a:latin typeface="+mn-lt"/>
                <a:ea typeface="DejaVu Sans Condensed" panose="020B0606030804020204" pitchFamily="34" charset="2"/>
                <a:cs typeface="DejaVu Sans Condensed" panose="020B0606030804020204" pitchFamily="34" charset="2"/>
              </a:rPr>
              <a:t>1 </a:t>
            </a:r>
            <a:r>
              <a:rPr lang="de-DE" sz="2400" dirty="0" smtClean="0">
                <a:latin typeface="+mn-lt"/>
                <a:ea typeface="DejaVu Sans Condensed" panose="020B0606030804020204" pitchFamily="34" charset="2"/>
                <a:cs typeface="DejaVu Sans Condensed" panose="020B0606030804020204" pitchFamily="34" charset="2"/>
              </a:rPr>
              <a:t>Mineralwasser</a:t>
            </a:r>
            <a:endParaRPr lang="de-DE" sz="2800" kern="0" dirty="0">
              <a:latin typeface="+mn-lt"/>
            </a:endParaRPr>
          </a:p>
          <a:p>
            <a:pPr marL="0" indent="0">
              <a:buNone/>
            </a:pPr>
            <a:endParaRPr lang="de-DE" sz="2400" dirty="0">
              <a:latin typeface="DejaVu Sans Condensed" panose="020B0606030804020204" pitchFamily="34" charset="2"/>
              <a:ea typeface="DejaVu Sans Condensed" panose="020B0606030804020204" pitchFamily="34" charset="2"/>
              <a:cs typeface="DejaVu Sans Condensed" panose="020B0606030804020204" pitchFamily="34" charset="2"/>
            </a:endParaRPr>
          </a:p>
        </p:txBody>
      </p:sp>
    </p:spTree>
    <p:extLst>
      <p:ext uri="{BB962C8B-B14F-4D97-AF65-F5344CB8AC3E}">
        <p14:creationId xmlns:p14="http://schemas.microsoft.com/office/powerpoint/2010/main" val="370618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Rechnung</a:t>
            </a:r>
          </a:p>
          <a:p>
            <a:pPr marL="0" indent="0">
              <a:buNone/>
            </a:pPr>
            <a:endParaRPr lang="de-DE" sz="2400" dirty="0"/>
          </a:p>
          <a:p>
            <a:pPr marL="457200" indent="-457200">
              <a:buFont typeface="+mj-lt"/>
              <a:buAutoNum type="arabicPeriod" startAt="2"/>
            </a:pPr>
            <a:r>
              <a:rPr lang="de-DE" sz="2400" dirty="0" smtClean="0"/>
              <a:t>Schritt: Bezahlung</a:t>
            </a:r>
          </a:p>
          <a:p>
            <a:pPr marL="457200" indent="-457200">
              <a:buAutoNum type="arabicPeriod" startAt="2"/>
            </a:pPr>
            <a:endParaRPr lang="de-DE" sz="2400" dirty="0"/>
          </a:p>
          <a:p>
            <a:pPr marL="5278438" lvl="8" indent="-342900">
              <a:buFont typeface="Wingdings" panose="05000000000000000000" pitchFamily="2" charset="2"/>
              <a:buChar char="à"/>
            </a:pPr>
            <a:endParaRPr lang="de-DE" dirty="0"/>
          </a:p>
        </p:txBody>
      </p:sp>
      <p:sp>
        <p:nvSpPr>
          <p:cNvPr id="3" name="Titel 2"/>
          <p:cNvSpPr>
            <a:spLocks noGrp="1"/>
          </p:cNvSpPr>
          <p:nvPr>
            <p:ph type="title"/>
          </p:nvPr>
        </p:nvSpPr>
        <p:spPr/>
        <p:txBody>
          <a:bodyPr/>
          <a:lstStyle/>
          <a:p>
            <a:pPr marL="742950" indent="-742950">
              <a:buFont typeface="+mj-lt"/>
              <a:buAutoNum type="arabicParenR" startAt="6"/>
              <a:defRPr/>
            </a:pPr>
            <a:r>
              <a:rPr lang="de-DE" dirty="0"/>
              <a:t>Die elektronische Registrierkasse</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25</a:t>
            </a:fld>
            <a:endParaRPr lang="de-DE"/>
          </a:p>
        </p:txBody>
      </p:sp>
      <p:sp>
        <p:nvSpPr>
          <p:cNvPr id="6" name="Textfeld 5"/>
          <p:cNvSpPr txBox="1"/>
          <p:nvPr/>
        </p:nvSpPr>
        <p:spPr bwMode="auto">
          <a:xfrm>
            <a:off x="839416" y="3140969"/>
            <a:ext cx="4896544" cy="2677656"/>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a:buNone/>
            </a:pPr>
            <a:r>
              <a:rPr lang="de-DE" sz="2400" dirty="0" smtClean="0">
                <a:latin typeface="+mn-lt"/>
                <a:ea typeface="DejaVu Sans Condensed" panose="020B0606030804020204" pitchFamily="34" charset="2"/>
                <a:cs typeface="DejaVu Sans Condensed" panose="020B0606030804020204" pitchFamily="34" charset="2"/>
              </a:rPr>
              <a:t>Rechnung (auszugsweise)</a:t>
            </a:r>
          </a:p>
          <a:p>
            <a:pPr marL="0" indent="0" algn="l">
              <a:buNone/>
            </a:pPr>
            <a:r>
              <a:rPr lang="de-DE" sz="2400" dirty="0" smtClean="0">
                <a:latin typeface="+mn-lt"/>
                <a:ea typeface="DejaVu Sans Condensed" panose="020B0606030804020204" pitchFamily="34" charset="2"/>
                <a:cs typeface="DejaVu Sans Condensed" panose="020B0606030804020204" pitchFamily="34" charset="2"/>
              </a:rPr>
              <a:t>1 Zigeunerschnitzel		11,40€</a:t>
            </a:r>
            <a:endParaRPr lang="de-DE" sz="2400" dirty="0">
              <a:latin typeface="+mn-lt"/>
              <a:ea typeface="DejaVu Sans Condensed" panose="020B0606030804020204" pitchFamily="34" charset="2"/>
              <a:cs typeface="DejaVu Sans Condensed" panose="020B0606030804020204" pitchFamily="34" charset="2"/>
            </a:endParaRPr>
          </a:p>
          <a:p>
            <a:pPr marL="0" indent="0" algn="l">
              <a:buNone/>
            </a:pPr>
            <a:r>
              <a:rPr lang="de-DE" sz="2400" dirty="0">
                <a:latin typeface="+mn-lt"/>
                <a:ea typeface="DejaVu Sans Condensed" panose="020B0606030804020204" pitchFamily="34" charset="2"/>
                <a:cs typeface="DejaVu Sans Condensed" panose="020B0606030804020204" pitchFamily="34" charset="2"/>
              </a:rPr>
              <a:t>1 </a:t>
            </a:r>
            <a:r>
              <a:rPr lang="de-DE" sz="2400" dirty="0" smtClean="0">
                <a:latin typeface="+mn-lt"/>
                <a:ea typeface="DejaVu Sans Condensed" panose="020B0606030804020204" pitchFamily="34" charset="2"/>
                <a:cs typeface="DejaVu Sans Condensed" panose="020B0606030804020204" pitchFamily="34" charset="2"/>
              </a:rPr>
              <a:t>Jägerschnitzel		10,90€</a:t>
            </a:r>
            <a:endParaRPr lang="de-DE" sz="2400" dirty="0">
              <a:latin typeface="+mn-lt"/>
              <a:ea typeface="DejaVu Sans Condensed" panose="020B0606030804020204" pitchFamily="34" charset="2"/>
              <a:cs typeface="DejaVu Sans Condensed" panose="020B0606030804020204" pitchFamily="34" charset="2"/>
            </a:endParaRPr>
          </a:p>
          <a:p>
            <a:pPr marL="0" indent="0" algn="l">
              <a:buNone/>
            </a:pPr>
            <a:r>
              <a:rPr lang="de-DE" sz="2400" dirty="0">
                <a:latin typeface="+mn-lt"/>
                <a:ea typeface="DejaVu Sans Condensed" panose="020B0606030804020204" pitchFamily="34" charset="2"/>
                <a:cs typeface="DejaVu Sans Condensed" panose="020B0606030804020204" pitchFamily="34" charset="2"/>
              </a:rPr>
              <a:t>1 Alkoholfreies </a:t>
            </a:r>
            <a:r>
              <a:rPr lang="de-DE" sz="2400" dirty="0" smtClean="0">
                <a:latin typeface="+mn-lt"/>
                <a:ea typeface="DejaVu Sans Condensed" panose="020B0606030804020204" pitchFamily="34" charset="2"/>
                <a:cs typeface="DejaVu Sans Condensed" panose="020B0606030804020204" pitchFamily="34" charset="2"/>
              </a:rPr>
              <a:t>Weizen	  3,80€</a:t>
            </a:r>
            <a:endParaRPr lang="de-DE" sz="2400" dirty="0">
              <a:latin typeface="+mn-lt"/>
              <a:ea typeface="DejaVu Sans Condensed" panose="020B0606030804020204" pitchFamily="34" charset="2"/>
              <a:cs typeface="DejaVu Sans Condensed" panose="020B0606030804020204" pitchFamily="34" charset="2"/>
            </a:endParaRPr>
          </a:p>
          <a:p>
            <a:pPr marL="0" indent="0" algn="l">
              <a:buNone/>
            </a:pPr>
            <a:r>
              <a:rPr lang="de-DE" sz="2400" dirty="0">
                <a:latin typeface="+mn-lt"/>
                <a:ea typeface="DejaVu Sans Condensed" panose="020B0606030804020204" pitchFamily="34" charset="2"/>
                <a:cs typeface="DejaVu Sans Condensed" panose="020B0606030804020204" pitchFamily="34" charset="2"/>
              </a:rPr>
              <a:t>1 </a:t>
            </a:r>
            <a:r>
              <a:rPr lang="de-DE" sz="2400" dirty="0" smtClean="0">
                <a:latin typeface="+mn-lt"/>
                <a:ea typeface="DejaVu Sans Condensed" panose="020B0606030804020204" pitchFamily="34" charset="2"/>
                <a:cs typeface="DejaVu Sans Condensed" panose="020B0606030804020204" pitchFamily="34" charset="2"/>
              </a:rPr>
              <a:t>Mineralwasser		</a:t>
            </a:r>
            <a:r>
              <a:rPr lang="de-DE" sz="2400" u="sng" dirty="0" smtClean="0">
                <a:latin typeface="+mn-lt"/>
                <a:ea typeface="DejaVu Sans Condensed" panose="020B0606030804020204" pitchFamily="34" charset="2"/>
                <a:cs typeface="DejaVu Sans Condensed" panose="020B0606030804020204" pitchFamily="34" charset="2"/>
              </a:rPr>
              <a:t>  3,20€</a:t>
            </a:r>
          </a:p>
          <a:p>
            <a:pPr marL="0" indent="0" algn="l">
              <a:buNone/>
            </a:pPr>
            <a:r>
              <a:rPr lang="de-DE" sz="2400" kern="0" dirty="0" smtClean="0">
                <a:latin typeface="+mn-lt"/>
                <a:ea typeface="DejaVu Sans Condensed" panose="020B0606030804020204" pitchFamily="34" charset="2"/>
                <a:cs typeface="DejaVu Sans Condensed" panose="020B0606030804020204" pitchFamily="34" charset="2"/>
              </a:rPr>
              <a:t>Rechnungsbetrag		</a:t>
            </a:r>
            <a:r>
              <a:rPr lang="de-DE" sz="2400" u="dbl" kern="0" dirty="0" smtClean="0">
                <a:latin typeface="+mn-lt"/>
                <a:ea typeface="DejaVu Sans Condensed" panose="020B0606030804020204" pitchFamily="34" charset="2"/>
                <a:cs typeface="DejaVu Sans Condensed" panose="020B0606030804020204" pitchFamily="34" charset="2"/>
              </a:rPr>
              <a:t>29,30€</a:t>
            </a:r>
            <a:endParaRPr lang="de-DE" sz="2800" u="dbl" kern="0" dirty="0">
              <a:latin typeface="+mn-lt"/>
            </a:endParaRPr>
          </a:p>
          <a:p>
            <a:pPr marL="0" indent="0">
              <a:buNone/>
            </a:pPr>
            <a:endParaRPr lang="de-DE" sz="2400" dirty="0">
              <a:latin typeface="+mn-lt"/>
              <a:ea typeface="DejaVu Sans Condensed" panose="020B0606030804020204" pitchFamily="34" charset="2"/>
              <a:cs typeface="DejaVu Sans Condensed" panose="020B0606030804020204" pitchFamily="34" charset="2"/>
            </a:endParaRPr>
          </a:p>
        </p:txBody>
      </p:sp>
    </p:spTree>
    <p:extLst>
      <p:ext uri="{BB962C8B-B14F-4D97-AF65-F5344CB8AC3E}">
        <p14:creationId xmlns:p14="http://schemas.microsoft.com/office/powerpoint/2010/main" val="1453895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Funktionsweise elektronischer Aufzeichnungssysteme</a:t>
            </a:r>
          </a:p>
          <a:p>
            <a:pPr marL="457200" indent="-457200">
              <a:buAutoNum type="arabicPeriod" startAt="2"/>
            </a:pPr>
            <a:endParaRPr lang="de-DE" sz="2400" dirty="0"/>
          </a:p>
          <a:p>
            <a:pPr marL="5278438" lvl="8" indent="-342900">
              <a:buFont typeface="Wingdings" panose="05000000000000000000" pitchFamily="2" charset="2"/>
              <a:buChar char="à"/>
            </a:pPr>
            <a:endParaRPr lang="de-DE" dirty="0"/>
          </a:p>
        </p:txBody>
      </p:sp>
      <p:sp>
        <p:nvSpPr>
          <p:cNvPr id="3" name="Titel 2"/>
          <p:cNvSpPr>
            <a:spLocks noGrp="1"/>
          </p:cNvSpPr>
          <p:nvPr>
            <p:ph type="title"/>
          </p:nvPr>
        </p:nvSpPr>
        <p:spPr/>
        <p:txBody>
          <a:bodyPr/>
          <a:lstStyle/>
          <a:p>
            <a:pPr marL="742950" indent="-742950">
              <a:buFont typeface="+mj-lt"/>
              <a:buAutoNum type="arabicParenR" startAt="6"/>
              <a:defRPr/>
            </a:pPr>
            <a:r>
              <a:rPr lang="de-DE" dirty="0"/>
              <a:t>Die elektronische Registrierkasse</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26</a:t>
            </a:fld>
            <a:endParaRPr lang="de-DE"/>
          </a:p>
        </p:txBody>
      </p:sp>
      <p:graphicFrame>
        <p:nvGraphicFramePr>
          <p:cNvPr id="8" name="Diagramm 7"/>
          <p:cNvGraphicFramePr/>
          <p:nvPr>
            <p:extLst>
              <p:ext uri="{D42A27DB-BD31-4B8C-83A1-F6EECF244321}">
                <p14:modId xmlns:p14="http://schemas.microsoft.com/office/powerpoint/2010/main" val="174799478"/>
              </p:ext>
            </p:extLst>
          </p:nvPr>
        </p:nvGraphicFramePr>
        <p:xfrm>
          <a:off x="765900" y="2060848"/>
          <a:ext cx="10816500" cy="4660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868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r>
              <a:rPr lang="de-DE" sz="2400" b="1" dirty="0" smtClean="0"/>
              <a:t>Kassennachschau: Welche Formen werden überprüft?</a:t>
            </a:r>
          </a:p>
          <a:p>
            <a:pPr marL="0" indent="0" algn="ctr">
              <a:buNone/>
            </a:pPr>
            <a:endParaRPr lang="de-DE" sz="2400" b="1" dirty="0" smtClean="0"/>
          </a:p>
          <a:p>
            <a:pPr marL="0" indent="0">
              <a:buNone/>
            </a:pPr>
            <a:r>
              <a:rPr lang="de-DE" sz="2000" dirty="0" smtClean="0"/>
              <a:t>Der Kassennachschau unterliegen:</a:t>
            </a:r>
          </a:p>
          <a:p>
            <a:pPr algn="just"/>
            <a:r>
              <a:rPr lang="de-DE" sz="2000" dirty="0" smtClean="0"/>
              <a:t>elektronische oder computergestützte Kassensysteme oder Registrierkassen</a:t>
            </a:r>
          </a:p>
          <a:p>
            <a:pPr algn="just"/>
            <a:r>
              <a:rPr lang="de-DE" sz="2000" dirty="0" smtClean="0"/>
              <a:t>App-Systeme,</a:t>
            </a:r>
          </a:p>
          <a:p>
            <a:pPr algn="just"/>
            <a:r>
              <a:rPr lang="de-DE" sz="2000" dirty="0" smtClean="0"/>
              <a:t>Waagen mit Registrierkassenfunktion,</a:t>
            </a:r>
          </a:p>
          <a:p>
            <a:pPr algn="just"/>
            <a:r>
              <a:rPr lang="de-DE" sz="2000" dirty="0" smtClean="0"/>
              <a:t>Taxameter, Wegstreckenzähler,</a:t>
            </a:r>
          </a:p>
          <a:p>
            <a:pPr algn="just"/>
            <a:r>
              <a:rPr lang="de-DE" sz="2000" dirty="0" smtClean="0"/>
              <a:t>Geldspielgeräte,</a:t>
            </a:r>
          </a:p>
          <a:p>
            <a:pPr algn="just"/>
            <a:r>
              <a:rPr lang="de-DE" sz="2000" dirty="0" smtClean="0"/>
              <a:t>offene Ladenkassen (summarische-retrograde-Ermittlung der Tageseinnahmen),</a:t>
            </a:r>
          </a:p>
          <a:p>
            <a:pPr algn="just"/>
            <a:r>
              <a:rPr lang="de-DE" sz="2000" dirty="0" smtClean="0"/>
              <a:t>manuelle Ladenkassen (ohne Einsatz technischer Hilfsmittel mit manuellen Einzelaufzeichnungen),</a:t>
            </a:r>
          </a:p>
          <a:p>
            <a:pPr algn="just"/>
            <a:r>
              <a:rPr lang="de-DE" sz="2000" dirty="0" smtClean="0"/>
              <a:t>u.v.m.</a:t>
            </a:r>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27</a:t>
            </a:fld>
            <a:endParaRPr lang="de-DE"/>
          </a:p>
        </p:txBody>
      </p:sp>
    </p:spTree>
    <p:extLst>
      <p:ext uri="{BB962C8B-B14F-4D97-AF65-F5344CB8AC3E}">
        <p14:creationId xmlns:p14="http://schemas.microsoft.com/office/powerpoint/2010/main" val="101558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Rechte und Pflichten der Amtsträger</a:t>
            </a:r>
          </a:p>
          <a:p>
            <a:pPr marL="0" indent="0">
              <a:buNone/>
            </a:pPr>
            <a:endParaRPr lang="de-DE" sz="2400" dirty="0" smtClean="0"/>
          </a:p>
          <a:p>
            <a:pPr marL="0" indent="0">
              <a:buNone/>
            </a:pPr>
            <a:r>
              <a:rPr lang="de-DE" sz="2400" b="1" dirty="0"/>
              <a:t>Zu Beginn müssen die Amtsträger sich </a:t>
            </a:r>
            <a:r>
              <a:rPr lang="de-DE" sz="2400" b="1" dirty="0" smtClean="0"/>
              <a:t>ausweisen.</a:t>
            </a:r>
          </a:p>
          <a:p>
            <a:pPr algn="just"/>
            <a:r>
              <a:rPr lang="de-DE" sz="2400" dirty="0"/>
              <a:t>Vor Beginn einer Kassen-Nachschau dürfen </a:t>
            </a:r>
            <a:r>
              <a:rPr lang="de-DE" sz="2400" b="1" dirty="0"/>
              <a:t>Testkäufe</a:t>
            </a:r>
            <a:r>
              <a:rPr lang="de-DE" sz="2400" dirty="0"/>
              <a:t> getätigt werden, bei denen sich der Amtsträger nicht ausweisen muss.</a:t>
            </a:r>
          </a:p>
          <a:p>
            <a:pPr algn="just"/>
            <a:r>
              <a:rPr lang="de-DE" sz="2400" dirty="0" smtClean="0"/>
              <a:t>Sie </a:t>
            </a:r>
            <a:r>
              <a:rPr lang="de-DE" sz="2400" dirty="0"/>
              <a:t>dürfen während der üblichen Geschäfts- und Arbeitszeiten Geschäftsgrundstücke oder Geschäftsräume von Steuerpflichtigen betreten. Die </a:t>
            </a:r>
            <a:r>
              <a:rPr lang="de-DE" sz="2400" dirty="0" smtClean="0"/>
              <a:t>Steuerpflichtigen </a:t>
            </a:r>
            <a:r>
              <a:rPr lang="de-DE" sz="2400" dirty="0"/>
              <a:t>müssen nicht Eigentümer der Grundstücke oder Geschäftsräume sein.</a:t>
            </a:r>
          </a:p>
          <a:p>
            <a:pPr algn="just"/>
            <a:r>
              <a:rPr lang="de-DE" sz="2400" dirty="0"/>
              <a:t>Außerhalb der Öffnungszeiten darf eine Kassen-Nachschau dann durchgeführt werden, wenn im Zusammenhang mit der Geschäftstätigkeit vor- bzw. nachbereitende Tätigkeiten verrichtet werden.</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28</a:t>
            </a:fld>
            <a:endParaRPr lang="de-DE"/>
          </a:p>
        </p:txBody>
      </p:sp>
    </p:spTree>
    <p:extLst>
      <p:ext uri="{BB962C8B-B14F-4D97-AF65-F5344CB8AC3E}">
        <p14:creationId xmlns:p14="http://schemas.microsoft.com/office/powerpoint/2010/main" val="60815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Rechte und Pflichten der Amtsträger</a:t>
            </a:r>
          </a:p>
          <a:p>
            <a:pPr marL="0" indent="0">
              <a:buNone/>
            </a:pPr>
            <a:endParaRPr lang="de-DE" sz="2400" dirty="0" smtClean="0"/>
          </a:p>
          <a:p>
            <a:pPr algn="just"/>
            <a:r>
              <a:rPr lang="de-DE" sz="2400" dirty="0"/>
              <a:t>Sie müssen die Ordnungsmäßigkeit der Aufzeichnungen und Buchungen von Kasseneinnahmen und Kassenausgaben prüfen.</a:t>
            </a:r>
          </a:p>
          <a:p>
            <a:pPr algn="just"/>
            <a:r>
              <a:rPr lang="de-DE" sz="2400" dirty="0" smtClean="0"/>
              <a:t>Liegen </a:t>
            </a:r>
            <a:r>
              <a:rPr lang="de-DE" sz="2400" dirty="0"/>
              <a:t>die vorgenannten Aufzeichnungen und Bücher in elektronischer Form vor, besteht das Recht auf Dateneinsichtnahme und Datenträgerüberlassung. Sämtliche Zugriffsrechte (Z1 bis Z3) sind zulässig</a:t>
            </a:r>
            <a:r>
              <a:rPr lang="de-DE" sz="2400" dirty="0" smtClean="0"/>
              <a:t>!</a:t>
            </a:r>
          </a:p>
          <a:p>
            <a:pPr algn="just"/>
            <a:r>
              <a:rPr lang="de-DE" sz="2400" dirty="0"/>
              <a:t>Für Dokumentationszwecke ist der Amtsträger berechtigt, Unterlagen und Belege zu scannen oder zu fotografieren, z. B. nicht ordnungsgemäße Kassenbelege, Kassenbücher, Kassenberichte etc.</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29</a:t>
            </a:fld>
            <a:endParaRPr lang="de-DE"/>
          </a:p>
        </p:txBody>
      </p:sp>
    </p:spTree>
    <p:extLst>
      <p:ext uri="{BB962C8B-B14F-4D97-AF65-F5344CB8AC3E}">
        <p14:creationId xmlns:p14="http://schemas.microsoft.com/office/powerpoint/2010/main" val="1032831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Font typeface="+mj-lt"/>
              <a:buAutoNum type="arabicParenR" startAt="7"/>
              <a:defRPr/>
            </a:pPr>
            <a:r>
              <a:rPr lang="de-DE" dirty="0"/>
              <a:t>Kassennachschau</a:t>
            </a:r>
          </a:p>
          <a:p>
            <a:pPr marL="514350" indent="-514350">
              <a:buFont typeface="+mj-lt"/>
              <a:buAutoNum type="arabicParenR" startAt="7"/>
              <a:defRPr/>
            </a:pPr>
            <a:r>
              <a:rPr lang="de-DE" dirty="0"/>
              <a:t>Notwendige Unterlagen bei elektronischen </a:t>
            </a:r>
            <a:r>
              <a:rPr lang="de-DE" dirty="0" smtClean="0"/>
              <a:t>Kassensystemen/ Verfahrensdokumentation</a:t>
            </a:r>
          </a:p>
          <a:p>
            <a:pPr marL="514350" indent="-514350">
              <a:buFont typeface="+mj-lt"/>
              <a:buAutoNum type="arabicParenR" startAt="7"/>
              <a:defRPr/>
            </a:pPr>
            <a:r>
              <a:rPr lang="de-DE" dirty="0" smtClean="0"/>
              <a:t>Bare und unbare Geschäftsvorfälle</a:t>
            </a:r>
          </a:p>
          <a:p>
            <a:pPr marL="514350" indent="-514350">
              <a:buFont typeface="+mj-lt"/>
              <a:buAutoNum type="arabicParenR" startAt="7"/>
              <a:defRPr/>
            </a:pPr>
            <a:r>
              <a:rPr lang="de-DE" dirty="0" smtClean="0"/>
              <a:t>Manipulationen + künftig verpflichtende Sicherheitseinrichtung</a:t>
            </a:r>
          </a:p>
          <a:p>
            <a:pPr marL="514350" indent="-514350">
              <a:buFont typeface="+mj-lt"/>
              <a:buAutoNum type="arabicParenR" startAt="7"/>
              <a:defRPr/>
            </a:pPr>
            <a:r>
              <a:rPr lang="de-DE" dirty="0" smtClean="0"/>
              <a:t>Was passiert, wenn…</a:t>
            </a:r>
            <a:endParaRPr lang="de-DE" dirty="0"/>
          </a:p>
          <a:p>
            <a:pPr>
              <a:defRPr/>
            </a:pPr>
            <a:endParaRPr lang="de-DE" dirty="0"/>
          </a:p>
        </p:txBody>
      </p:sp>
      <p:sp>
        <p:nvSpPr>
          <p:cNvPr id="3" name="Titel 2"/>
          <p:cNvSpPr>
            <a:spLocks noGrp="1"/>
          </p:cNvSpPr>
          <p:nvPr>
            <p:ph type="title"/>
          </p:nvPr>
        </p:nvSpPr>
        <p:spPr/>
        <p:txBody>
          <a:bodyPr/>
          <a:lstStyle/>
          <a:p>
            <a:r>
              <a:rPr lang="de-DE" dirty="0"/>
              <a:t>I</a:t>
            </a:r>
            <a:r>
              <a:rPr lang="de-DE" dirty="0" smtClean="0"/>
              <a:t>nhaltsverzeichnis</a:t>
            </a:r>
            <a:endParaRPr lang="de-DE" dirty="0"/>
          </a:p>
        </p:txBody>
      </p:sp>
      <p:sp>
        <p:nvSpPr>
          <p:cNvPr id="6"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a:t>
            </a:fld>
            <a:endParaRPr lang="de-DE"/>
          </a:p>
        </p:txBody>
      </p:sp>
    </p:spTree>
    <p:extLst>
      <p:ext uri="{BB962C8B-B14F-4D97-AF65-F5344CB8AC3E}">
        <p14:creationId xmlns:p14="http://schemas.microsoft.com/office/powerpoint/2010/main" val="319970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Rechte und Pflichten der Amtsträger</a:t>
            </a:r>
          </a:p>
          <a:p>
            <a:pPr marL="0" indent="0">
              <a:buNone/>
            </a:pPr>
            <a:endParaRPr lang="de-DE" sz="2400" dirty="0" smtClean="0"/>
          </a:p>
          <a:p>
            <a:pPr marL="0" indent="0">
              <a:buNone/>
            </a:pPr>
            <a:r>
              <a:rPr lang="de-DE" sz="2400" dirty="0"/>
              <a:t>Was die Amtsträger </a:t>
            </a:r>
            <a:r>
              <a:rPr lang="de-DE" sz="2400" b="1" dirty="0"/>
              <a:t>nicht</a:t>
            </a:r>
            <a:r>
              <a:rPr lang="de-DE" sz="2400" dirty="0"/>
              <a:t> dürfen</a:t>
            </a:r>
            <a:r>
              <a:rPr lang="de-DE" sz="2400" dirty="0" smtClean="0"/>
              <a:t>:</a:t>
            </a:r>
          </a:p>
          <a:p>
            <a:pPr marL="0" indent="0">
              <a:buNone/>
            </a:pPr>
            <a:endParaRPr lang="de-DE" sz="2400" dirty="0"/>
          </a:p>
          <a:p>
            <a:pPr algn="just"/>
            <a:r>
              <a:rPr lang="de-DE" sz="2400" dirty="0"/>
              <a:t>Sie haben kein Durchsuchungsrecht! Das bloße Betreten von Geschäftsgrundstücken und Geschäftsräumen ist keine Durchsuchung. Eine Durchsuchung ist nur zulässig mit richterlichem Durchsuchungsbeschluss.</a:t>
            </a:r>
          </a:p>
          <a:p>
            <a:pPr algn="just"/>
            <a:r>
              <a:rPr lang="de-DE" sz="2400" dirty="0"/>
              <a:t>Wohnräume dürfen gegen den Willen des Inhabers nur zur Verhütung dringender Gefahren für die öffentliche Sicherheit betreten werden.</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30</a:t>
            </a:fld>
            <a:endParaRPr lang="de-DE"/>
          </a:p>
        </p:txBody>
      </p:sp>
    </p:spTree>
    <p:extLst>
      <p:ext uri="{BB962C8B-B14F-4D97-AF65-F5344CB8AC3E}">
        <p14:creationId xmlns:p14="http://schemas.microsoft.com/office/powerpoint/2010/main" val="161859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Übergang von Kassen-Nachschau zur Außenprüfung</a:t>
            </a:r>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31</a:t>
            </a:fld>
            <a:endParaRPr lang="de-DE"/>
          </a:p>
        </p:txBody>
      </p:sp>
      <p:graphicFrame>
        <p:nvGraphicFramePr>
          <p:cNvPr id="6" name="Diagramm 5"/>
          <p:cNvGraphicFramePr/>
          <p:nvPr>
            <p:extLst>
              <p:ext uri="{D42A27DB-BD31-4B8C-83A1-F6EECF244321}">
                <p14:modId xmlns:p14="http://schemas.microsoft.com/office/powerpoint/2010/main" val="4245420800"/>
              </p:ext>
            </p:extLst>
          </p:nvPr>
        </p:nvGraphicFramePr>
        <p:xfrm>
          <a:off x="609600" y="1484784"/>
          <a:ext cx="11103024" cy="48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50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r>
              <a:rPr lang="de-DE" sz="2400" b="1" dirty="0" smtClean="0"/>
              <a:t>Ablauf (mögliches Vorgehen)</a:t>
            </a:r>
          </a:p>
          <a:p>
            <a:pPr marL="0" indent="0" algn="ctr">
              <a:buNone/>
            </a:pPr>
            <a:endParaRPr lang="de-DE" sz="2400" b="1" dirty="0" smtClean="0"/>
          </a:p>
          <a:p>
            <a:pPr marL="0" indent="0">
              <a:buNone/>
            </a:pPr>
            <a:r>
              <a:rPr lang="de-DE" sz="2400" b="1" dirty="0" smtClean="0"/>
              <a:t>1 Schritt</a:t>
            </a:r>
            <a:r>
              <a:rPr lang="de-DE" sz="2400" b="1" dirty="0"/>
              <a:t>: Fallauswahl</a:t>
            </a:r>
            <a:endParaRPr lang="de-DE" sz="2400" dirty="0"/>
          </a:p>
          <a:p>
            <a:pPr marL="0" indent="0" algn="just">
              <a:buNone/>
            </a:pPr>
            <a:r>
              <a:rPr lang="de-DE" sz="2400" dirty="0" smtClean="0"/>
              <a:t>Bei </a:t>
            </a:r>
            <a:r>
              <a:rPr lang="de-DE" sz="2400" dirty="0"/>
              <a:t>der Fallauswahl sind Fälle mit einer Zugehörigkeit eines Unternehmens zu einer Branche mit hoher Barzahlungswahrscheinlichkeit, z. B. Gastronomie, Handwerk (Friseur, Bäcker, Konditor), Apotheken zu priorisieren. Anfänglich werden dabei Steuerpflichtige, die sich für eine Kassenführung mittels offener Ladenkasse entschieden haben, öfter mit einer Kassen-Nachschau zu rechnen haben, als diejenigen, die ein Kassensystem nutzen, das Kasseneinzeldaten aufzeichnet und auch digital wieder für die Nachschau zur Verfügung stellen kann.</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32</a:t>
            </a:fld>
            <a:endParaRPr lang="de-DE"/>
          </a:p>
        </p:txBody>
      </p:sp>
    </p:spTree>
    <p:extLst>
      <p:ext uri="{BB962C8B-B14F-4D97-AF65-F5344CB8AC3E}">
        <p14:creationId xmlns:p14="http://schemas.microsoft.com/office/powerpoint/2010/main" val="32026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2 Schritt</a:t>
            </a:r>
            <a:r>
              <a:rPr lang="de-DE" sz="2400" b="1" dirty="0"/>
              <a:t>: </a:t>
            </a:r>
            <a:r>
              <a:rPr lang="de-DE" sz="2400" b="1" dirty="0" err="1"/>
              <a:t>Testkauf</a:t>
            </a:r>
            <a:endParaRPr lang="de-DE" sz="2400" dirty="0"/>
          </a:p>
          <a:p>
            <a:pPr marL="0" indent="0" algn="just">
              <a:buNone/>
            </a:pPr>
            <a:r>
              <a:rPr lang="de-DE" sz="2400" dirty="0" smtClean="0"/>
              <a:t>Die </a:t>
            </a:r>
            <a:r>
              <a:rPr lang="de-DE" sz="2400" dirty="0"/>
              <a:t>tatsächlichen Verhältnisse vor Ort (= Inaugenscheinnahme) in den Geschäftsräumen der Steuerpflichtigen können am besten durch einen </a:t>
            </a:r>
            <a:r>
              <a:rPr lang="de-DE" sz="2400" dirty="0" err="1"/>
              <a:t>Testkauf</a:t>
            </a:r>
            <a:r>
              <a:rPr lang="de-DE" sz="2400" dirty="0"/>
              <a:t> festgestellt werden. Wird ein Beleg ausgehändigt, kann dieser später dann im Rahmen der Kassen-Nachschau als „Kontrollmitteilung“ genutzt werden</a:t>
            </a:r>
            <a:r>
              <a:rPr lang="de-DE" sz="2400" dirty="0" smtClean="0"/>
              <a:t>.</a:t>
            </a:r>
          </a:p>
          <a:p>
            <a:pPr marL="0" indent="0" algn="just">
              <a:buNone/>
            </a:pPr>
            <a:endParaRPr lang="de-DE" sz="2400" dirty="0" smtClean="0"/>
          </a:p>
          <a:p>
            <a:pPr marL="0" indent="0">
              <a:buNone/>
            </a:pPr>
            <a:r>
              <a:rPr lang="de-DE" sz="2400" b="1" dirty="0"/>
              <a:t>3 Schritt: Vorbereitung</a:t>
            </a:r>
            <a:endParaRPr lang="de-DE" sz="2400" dirty="0"/>
          </a:p>
          <a:p>
            <a:pPr marL="0" indent="0">
              <a:buNone/>
            </a:pPr>
            <a:r>
              <a:rPr lang="de-DE" sz="2400" dirty="0"/>
              <a:t>Es folgt die Informationsbeschaffung, d. h. mittels Brancheninformationen, Branchenvergleichen, internen Abfragen (z. B. E-Bilanz, Einnahmen-Überschuss-Rechnung) etc., werden die Kassen-Nachschauen vorbereitet.</a:t>
            </a:r>
          </a:p>
          <a:p>
            <a:pPr marL="0" indent="0" algn="just">
              <a:buNone/>
            </a:pPr>
            <a:endParaRPr lang="de-DE" sz="2400" dirty="0"/>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33</a:t>
            </a:fld>
            <a:endParaRPr lang="de-DE"/>
          </a:p>
        </p:txBody>
      </p:sp>
    </p:spTree>
    <p:extLst>
      <p:ext uri="{BB962C8B-B14F-4D97-AF65-F5344CB8AC3E}">
        <p14:creationId xmlns:p14="http://schemas.microsoft.com/office/powerpoint/2010/main" val="2708887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4 Schritt</a:t>
            </a:r>
            <a:r>
              <a:rPr lang="de-DE" sz="2400" b="1" dirty="0"/>
              <a:t>: In den Geschäftsräumen</a:t>
            </a:r>
            <a:endParaRPr lang="de-DE" sz="2400" dirty="0"/>
          </a:p>
          <a:p>
            <a:pPr marL="0" indent="0" algn="just">
              <a:buNone/>
            </a:pPr>
            <a:r>
              <a:rPr lang="de-DE" sz="2400" dirty="0" smtClean="0"/>
              <a:t>Zunächst </a:t>
            </a:r>
            <a:r>
              <a:rPr lang="de-DE" sz="2400" dirty="0"/>
              <a:t>verschafft man sich einen Überblick. Anschließend wird die Verfahrensdokumentation angefordert. Es schließt sich eine Kassensystemprüfung (Dateneinsichtnahme) an. Dieser folgt ggf. eine Anforderung der Kasseneinzeldaten zwecks genauer Prüfung an Amtsstelle</a:t>
            </a:r>
            <a:r>
              <a:rPr lang="de-DE" sz="2400" dirty="0" smtClean="0"/>
              <a:t>.</a:t>
            </a:r>
          </a:p>
          <a:p>
            <a:pPr marL="0" indent="0" algn="just">
              <a:buNone/>
            </a:pPr>
            <a:endParaRPr lang="de-DE" sz="2400" dirty="0" smtClean="0"/>
          </a:p>
          <a:p>
            <a:pPr marL="0" indent="0">
              <a:buNone/>
            </a:pPr>
            <a:r>
              <a:rPr lang="de-DE" sz="2400" b="1" dirty="0"/>
              <a:t>5 Schritt: Formelle Prüfung</a:t>
            </a:r>
            <a:endParaRPr lang="de-DE" sz="2400" dirty="0"/>
          </a:p>
          <a:p>
            <a:pPr marL="0" indent="0" algn="just">
              <a:buNone/>
            </a:pPr>
            <a:r>
              <a:rPr lang="de-DE" sz="2400" dirty="0"/>
              <a:t>Überprüfung der Vollständigkeit der Unterlagen und Daten (Kassensystemprüfung).</a:t>
            </a:r>
          </a:p>
          <a:p>
            <a:pPr marL="0" indent="0">
              <a:buNone/>
            </a:pPr>
            <a:endParaRPr lang="de-DE" sz="2400" dirty="0"/>
          </a:p>
          <a:p>
            <a:pPr marL="0" indent="0">
              <a:buNone/>
            </a:pPr>
            <a:r>
              <a:rPr lang="de-DE" sz="2400" dirty="0"/>
              <a:t>Als Hilfsmittel dienen dabei die verwaltungsinternen Checklisten.</a:t>
            </a:r>
          </a:p>
          <a:p>
            <a:pPr marL="0" indent="0">
              <a:buNone/>
            </a:pPr>
            <a:endParaRPr lang="de-DE" sz="2400" dirty="0"/>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34</a:t>
            </a:fld>
            <a:endParaRPr lang="de-DE"/>
          </a:p>
        </p:txBody>
      </p:sp>
    </p:spTree>
    <p:extLst>
      <p:ext uri="{BB962C8B-B14F-4D97-AF65-F5344CB8AC3E}">
        <p14:creationId xmlns:p14="http://schemas.microsoft.com/office/powerpoint/2010/main" val="151989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6 Schritt</a:t>
            </a:r>
            <a:r>
              <a:rPr lang="de-DE" sz="2400" b="1" dirty="0"/>
              <a:t>: System- und Datenanalyse</a:t>
            </a:r>
            <a:endParaRPr lang="de-DE" sz="2400" dirty="0"/>
          </a:p>
          <a:p>
            <a:pPr marL="0" indent="0" algn="just">
              <a:buNone/>
            </a:pPr>
            <a:r>
              <a:rPr lang="de-DE" sz="2400" dirty="0" smtClean="0"/>
              <a:t>Mit </a:t>
            </a:r>
            <a:r>
              <a:rPr lang="de-DE" sz="2400" dirty="0"/>
              <a:t>Hilfe der Verfahrensdokumentation wird das elektronische Aufzeichnungssystem auf Ordnungsmäßigkeit überprüft. Bei Überlassung der Daten erfolgt zunächst der Datenimport. Anschließend wird die Vollständigkeit der Daten geprüft. Für diverse Kassensysteme gibt es bereits verwaltungsinterne Prüfungsmakros (-routinen</a:t>
            </a:r>
            <a:r>
              <a:rPr lang="de-DE" sz="2400" dirty="0" smtClean="0"/>
              <a:t>).</a:t>
            </a:r>
          </a:p>
          <a:p>
            <a:pPr marL="0" indent="0">
              <a:buNone/>
            </a:pPr>
            <a:endParaRPr lang="de-DE" sz="2400" dirty="0" smtClean="0"/>
          </a:p>
          <a:p>
            <a:pPr marL="0" indent="0">
              <a:buNone/>
            </a:pPr>
            <a:r>
              <a:rPr lang="de-DE" sz="2400" b="1" dirty="0"/>
              <a:t>7 Schritt: Materielle Prüfung</a:t>
            </a:r>
            <a:endParaRPr lang="de-DE" sz="2400" dirty="0"/>
          </a:p>
          <a:p>
            <a:pPr marL="0" indent="0" algn="just">
              <a:buNone/>
            </a:pPr>
            <a:r>
              <a:rPr lang="de-DE" sz="2400" dirty="0"/>
              <a:t>Für die materielle Prüfung der Kassensysteme werden unterschiedliche Prüfungsroutinen eingesetzt. So werden Schlüssigkeitsprüfungen, statistisch-mathematische Methoden genutzt, um die Richtigkeit der Daten zu prüfen.</a:t>
            </a:r>
          </a:p>
          <a:p>
            <a:pPr marL="0" indent="0">
              <a:buNone/>
            </a:pPr>
            <a:endParaRPr lang="de-DE" sz="2400" dirty="0"/>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35</a:t>
            </a:fld>
            <a:endParaRPr lang="de-DE"/>
          </a:p>
        </p:txBody>
      </p:sp>
    </p:spTree>
    <p:extLst>
      <p:ext uri="{BB962C8B-B14F-4D97-AF65-F5344CB8AC3E}">
        <p14:creationId xmlns:p14="http://schemas.microsoft.com/office/powerpoint/2010/main" val="69596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8 Schritt</a:t>
            </a:r>
            <a:r>
              <a:rPr lang="de-DE" sz="2400" b="1" dirty="0"/>
              <a:t>: Ergebnis</a:t>
            </a:r>
            <a:endParaRPr lang="de-DE" sz="2400" dirty="0"/>
          </a:p>
          <a:p>
            <a:pPr marL="0" indent="0" algn="just">
              <a:buNone/>
            </a:pPr>
            <a:r>
              <a:rPr lang="de-DE" sz="2400" dirty="0" smtClean="0"/>
              <a:t>Sofern </a:t>
            </a:r>
            <a:r>
              <a:rPr lang="de-DE" sz="2400" dirty="0"/>
              <a:t>ein Anlass zu Beanstandungen der Kassenaufzeichnungen, -buchungen oder nach dem 31.12.2019 der zertifizierten Sicherheitseinrichtung besteht, wird zu einer Außenprüfung übergegangen. Anlass zur Beanstandung kann beispielsweise auch bestehen, wenn </a:t>
            </a:r>
            <a:r>
              <a:rPr lang="de-DE" sz="2400" b="1" dirty="0"/>
              <a:t>Verfahrensdokumentationen </a:t>
            </a:r>
            <a:r>
              <a:rPr lang="de-DE" sz="2400" dirty="0"/>
              <a:t>etc. nicht vorgelegt werden können.</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7"/>
              <a:defRPr/>
            </a:pPr>
            <a:r>
              <a:rPr lang="de-DE" dirty="0" smtClean="0"/>
              <a:t>Kassennachschau</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36</a:t>
            </a:fld>
            <a:endParaRPr lang="de-DE"/>
          </a:p>
        </p:txBody>
      </p:sp>
    </p:spTree>
    <p:extLst>
      <p:ext uri="{BB962C8B-B14F-4D97-AF65-F5344CB8AC3E}">
        <p14:creationId xmlns:p14="http://schemas.microsoft.com/office/powerpoint/2010/main" val="746088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marL="0" indent="0">
              <a:buNone/>
            </a:pPr>
            <a:r>
              <a:rPr lang="de-DE" altLang="de-DE" sz="2000" b="1" dirty="0"/>
              <a:t>Ziffernanalyse – Chi-Quadrat-Anpassungstest</a:t>
            </a:r>
            <a:endParaRPr lang="de-DE" altLang="de-DE" sz="2000" b="1" dirty="0" smtClean="0"/>
          </a:p>
          <a:p>
            <a:pPr eaLnBrk="1" hangingPunct="1"/>
            <a:r>
              <a:rPr lang="de-DE" altLang="de-DE" sz="2000" dirty="0" smtClean="0"/>
              <a:t>Jeder </a:t>
            </a:r>
            <a:r>
              <a:rPr lang="de-DE" altLang="de-DE" sz="2000" dirty="0"/>
              <a:t>Mensch hat Lieblingszahlen!</a:t>
            </a:r>
          </a:p>
          <a:p>
            <a:pPr eaLnBrk="1" hangingPunct="1"/>
            <a:r>
              <a:rPr lang="de-DE" altLang="de-DE" sz="2000" dirty="0"/>
              <a:t>Der Chi-Quadrat-Anpassungstest ist eine mathematisch-statistische Prüfungsmethode</a:t>
            </a:r>
          </a:p>
          <a:p>
            <a:pPr eaLnBrk="1" hangingPunct="1"/>
            <a:r>
              <a:rPr lang="de-DE" altLang="de-DE" sz="2000" dirty="0"/>
              <a:t>Geprüft wird, ob die Endziffern der Tageseinnahmen gleich verteilt sind.</a:t>
            </a:r>
          </a:p>
        </p:txBody>
      </p:sp>
      <p:sp>
        <p:nvSpPr>
          <p:cNvPr id="41986" name="Rectangle 2"/>
          <p:cNvSpPr>
            <a:spLocks noGrp="1" noChangeArrowheads="1"/>
          </p:cNvSpPr>
          <p:nvPr>
            <p:ph type="title"/>
          </p:nvPr>
        </p:nvSpPr>
        <p:spPr/>
        <p:txBody>
          <a:bodyPr/>
          <a:lstStyle/>
          <a:p>
            <a:r>
              <a:rPr lang="de-DE" dirty="0" smtClean="0"/>
              <a:t>7) Kassennachschau/Prüfungsmethoden</a:t>
            </a:r>
            <a:endParaRPr lang="de-DE" altLang="de-DE" dirty="0" smtClean="0"/>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716338"/>
            <a:ext cx="403225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6383339" y="4005264"/>
            <a:ext cx="41052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000" dirty="0">
                <a:ea typeface="ヒラギノ角ゴ Pro W3"/>
                <a:cs typeface="ヒラギノ角ゴ Pro W3"/>
              </a:rPr>
              <a:t>In der Regel werden die erste Ziffer vor dem Komma oder die erste bzw. zweite Ziffer nach dem Komma untersucht. Liegt keine Gleichverteilung vor, ist dies ein Indiz für eine Manipulation.</a:t>
            </a:r>
          </a:p>
        </p:txBody>
      </p:sp>
    </p:spTree>
    <p:extLst>
      <p:ext uri="{BB962C8B-B14F-4D97-AF65-F5344CB8AC3E}">
        <p14:creationId xmlns:p14="http://schemas.microsoft.com/office/powerpoint/2010/main" val="38371747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3010" name="Rectangle 2"/>
          <p:cNvSpPr>
            <a:spLocks noGrp="1" noChangeArrowheads="1"/>
          </p:cNvSpPr>
          <p:nvPr>
            <p:ph type="title"/>
          </p:nvPr>
        </p:nvSpPr>
        <p:spPr/>
        <p:txBody>
          <a:bodyPr/>
          <a:lstStyle/>
          <a:p>
            <a:r>
              <a:rPr lang="de-DE" dirty="0" smtClean="0"/>
              <a:t>7) Kassennachschau/Prüfungsmethoden</a:t>
            </a:r>
            <a:endParaRPr lang="de-DE" altLang="de-DE" dirty="0" smtClean="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989139"/>
            <a:ext cx="72009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9048751" y="2349501"/>
            <a:ext cx="1871663" cy="15589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600">
                <a:ea typeface="ヒラギノ角ゴ Pro W3"/>
                <a:cs typeface="ヒラギノ角ゴ Pro W3"/>
              </a:rPr>
              <a:t>Liegt der Chi-Wert über 27,87 ist mit einer Sicherheit von 99,9 % keine Gleichverteilung  gegeben.</a:t>
            </a:r>
          </a:p>
        </p:txBody>
      </p:sp>
      <p:sp>
        <p:nvSpPr>
          <p:cNvPr id="43013" name="Text Box 5"/>
          <p:cNvSpPr txBox="1">
            <a:spLocks noChangeArrowheads="1"/>
          </p:cNvSpPr>
          <p:nvPr/>
        </p:nvSpPr>
        <p:spPr bwMode="auto">
          <a:xfrm>
            <a:off x="9048751" y="4508500"/>
            <a:ext cx="1871663" cy="1803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1600">
                <a:ea typeface="ヒラギノ角ゴ Pro W3"/>
                <a:cs typeface="ヒラギノ角ゴ Pro W3"/>
              </a:rPr>
              <a:t>Eine Überschrei-tung kann ggf. in bestimmten Fällen erklärt werden. Regelmäßig sollte der Chi-Wert aber unter 27 liegen.</a:t>
            </a:r>
          </a:p>
        </p:txBody>
      </p:sp>
    </p:spTree>
    <p:extLst>
      <p:ext uri="{BB962C8B-B14F-4D97-AF65-F5344CB8AC3E}">
        <p14:creationId xmlns:p14="http://schemas.microsoft.com/office/powerpoint/2010/main" val="8500954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marL="0" indent="0" eaLnBrk="1" hangingPunct="1">
              <a:buNone/>
            </a:pPr>
            <a:r>
              <a:rPr lang="de-DE" altLang="de-DE" sz="2000" b="1" dirty="0" smtClean="0"/>
              <a:t>Newcomb-</a:t>
            </a:r>
            <a:r>
              <a:rPr lang="de-DE" altLang="de-DE" sz="2000" b="1" dirty="0" err="1" smtClean="0"/>
              <a:t>Benford</a:t>
            </a:r>
            <a:r>
              <a:rPr lang="de-DE" altLang="de-DE" sz="2000" b="1" dirty="0" smtClean="0"/>
              <a:t>-Law (NBL)</a:t>
            </a:r>
          </a:p>
          <a:p>
            <a:pPr eaLnBrk="1" hangingPunct="1"/>
            <a:r>
              <a:rPr lang="de-DE" altLang="de-DE" sz="2000" dirty="0" smtClean="0"/>
              <a:t>Der </a:t>
            </a:r>
            <a:r>
              <a:rPr lang="de-DE" altLang="de-DE" sz="2000" dirty="0"/>
              <a:t>NBL ist eine der bekanntesten mathematisch-statistischen Methoden.</a:t>
            </a:r>
          </a:p>
          <a:p>
            <a:pPr eaLnBrk="1" hangingPunct="1"/>
            <a:r>
              <a:rPr lang="de-DE" altLang="de-DE" sz="2000" dirty="0"/>
              <a:t>Analyse der Anfangsziffern einer Zahl; </a:t>
            </a:r>
          </a:p>
          <a:p>
            <a:pPr eaLnBrk="1" hangingPunct="1"/>
            <a:r>
              <a:rPr lang="de-DE" altLang="de-DE" sz="2000" dirty="0"/>
              <a:t>Anfangsziffern sind nicht gleich verteilt, sondern unterliegen der NBL.</a:t>
            </a:r>
          </a:p>
          <a:p>
            <a:pPr eaLnBrk="1" hangingPunct="1"/>
            <a:r>
              <a:rPr lang="de-DE" altLang="de-DE" sz="2000" dirty="0"/>
              <a:t>Kleinere Zahlen kommen häufiger als Anfangsziffern vor als große Zahlen.</a:t>
            </a:r>
          </a:p>
          <a:p>
            <a:pPr eaLnBrk="1" hangingPunct="1"/>
            <a:r>
              <a:rPr lang="de-DE" altLang="de-DE" sz="2000" dirty="0"/>
              <a:t>1 ist zu etwa 30 % die Anfangsziffer, während die 9 nur zu 4,5 % vorkommt.</a:t>
            </a:r>
          </a:p>
          <a:p>
            <a:pPr eaLnBrk="1" hangingPunct="1"/>
            <a:r>
              <a:rPr lang="de-DE" altLang="de-DE" sz="2000" dirty="0"/>
              <a:t>Test wird sehr häufig in der Wirtschaftsprüfung oder bei der Analyse von Wirtschaftsstraftaten eingesetzt.</a:t>
            </a:r>
          </a:p>
          <a:p>
            <a:pPr eaLnBrk="1" hangingPunct="1"/>
            <a:endParaRPr lang="de-DE" altLang="de-DE" sz="2000" dirty="0"/>
          </a:p>
        </p:txBody>
      </p:sp>
      <p:sp>
        <p:nvSpPr>
          <p:cNvPr id="44034" name="Rectangle 2"/>
          <p:cNvSpPr>
            <a:spLocks noGrp="1" noChangeArrowheads="1"/>
          </p:cNvSpPr>
          <p:nvPr>
            <p:ph type="title"/>
          </p:nvPr>
        </p:nvSpPr>
        <p:spPr/>
        <p:txBody>
          <a:bodyPr/>
          <a:lstStyle/>
          <a:p>
            <a:r>
              <a:rPr lang="de-DE" dirty="0" smtClean="0"/>
              <a:t>7) Kassennachschau/Prüfungsmethoden</a:t>
            </a:r>
            <a:endParaRPr lang="de-DE" altLang="de-DE" dirty="0" smtClean="0"/>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9" y="2060575"/>
            <a:ext cx="22066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6595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endParaRPr lang="de-DE"/>
          </a:p>
        </p:txBody>
      </p:sp>
      <p:sp>
        <p:nvSpPr>
          <p:cNvPr id="21506" name="Rectangle 2"/>
          <p:cNvSpPr>
            <a:spLocks noGrp="1" noChangeArrowheads="1"/>
          </p:cNvSpPr>
          <p:nvPr>
            <p:ph type="title"/>
          </p:nvPr>
        </p:nvSpPr>
        <p:spPr/>
        <p:txBody>
          <a:bodyPr/>
          <a:lstStyle/>
          <a:p>
            <a:pPr eaLnBrk="1" hangingPunct="1"/>
            <a:r>
              <a:rPr lang="de-DE" altLang="de-DE" smtClean="0"/>
              <a:t>Hochrisikobetriebe aus Sicht des Finanzamts</a:t>
            </a:r>
          </a:p>
        </p:txBody>
      </p:sp>
      <p:graphicFrame>
        <p:nvGraphicFramePr>
          <p:cNvPr id="2" name="Diagramm 1"/>
          <p:cNvGraphicFramePr/>
          <p:nvPr/>
        </p:nvGraphicFramePr>
        <p:xfrm>
          <a:off x="2063750" y="1989139"/>
          <a:ext cx="8280400" cy="418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98400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46082" name="Rectangle 2"/>
          <p:cNvSpPr>
            <a:spLocks noGrp="1" noChangeArrowheads="1"/>
          </p:cNvSpPr>
          <p:nvPr>
            <p:ph type="title"/>
          </p:nvPr>
        </p:nvSpPr>
        <p:spPr/>
        <p:txBody>
          <a:bodyPr/>
          <a:lstStyle/>
          <a:p>
            <a:r>
              <a:rPr lang="de-DE" dirty="0" smtClean="0"/>
              <a:t>7) Kassennachschau/Prüfungsmethoden</a:t>
            </a:r>
            <a:endParaRPr lang="de-DE" altLang="de-DE" dirty="0" smtClean="0"/>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844676"/>
            <a:ext cx="76009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516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20000" y="1620000"/>
            <a:ext cx="10800000" cy="4689320"/>
          </a:xfrm>
        </p:spPr>
        <p:txBody>
          <a:bodyPr/>
          <a:lstStyle/>
          <a:p>
            <a:endParaRPr lang="de-DE" dirty="0"/>
          </a:p>
        </p:txBody>
      </p:sp>
      <p:sp>
        <p:nvSpPr>
          <p:cNvPr id="47106" name="Rectangle 2"/>
          <p:cNvSpPr>
            <a:spLocks noGrp="1" noChangeArrowheads="1"/>
          </p:cNvSpPr>
          <p:nvPr>
            <p:ph type="title"/>
          </p:nvPr>
        </p:nvSpPr>
        <p:spPr/>
        <p:txBody>
          <a:bodyPr/>
          <a:lstStyle/>
          <a:p>
            <a:r>
              <a:rPr lang="de-DE" dirty="0" smtClean="0"/>
              <a:t>7) Kassennachschau/Prüfungsmethoden</a:t>
            </a:r>
            <a:br>
              <a:rPr lang="de-DE" dirty="0" smtClean="0"/>
            </a:br>
            <a:r>
              <a:rPr lang="de-DE" dirty="0" smtClean="0"/>
              <a:t>                       </a:t>
            </a:r>
            <a:r>
              <a:rPr lang="de-DE" altLang="de-DE" sz="2800" dirty="0" smtClean="0">
                <a:solidFill>
                  <a:schemeClr val="tx1"/>
                </a:solidFill>
              </a:rPr>
              <a:t>Lückenanalyse</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772816"/>
            <a:ext cx="9129712" cy="15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1703388" y="3789364"/>
            <a:ext cx="885666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000" dirty="0">
                <a:ea typeface="ヒラギノ角ゴ Pro W3"/>
                <a:cs typeface="ヒラギノ角ゴ Pro W3"/>
              </a:rPr>
              <a:t>Beispiele für Lückenanalyse:</a:t>
            </a:r>
          </a:p>
          <a:p>
            <a:pPr>
              <a:spcBef>
                <a:spcPct val="50000"/>
              </a:spcBef>
            </a:pPr>
            <a:r>
              <a:rPr lang="de-DE" altLang="de-DE" sz="2000" dirty="0">
                <a:ea typeface="ヒラギノ角ゴ Pro W3"/>
                <a:cs typeface="ヒラギノ角ゴ Pro W3"/>
              </a:rPr>
              <a:t>Tage ohne Kasseneinnahmen (mit Feiertagen nach Bundesland und individuellen Öffnungstagen - hier Montag bis Freitag)</a:t>
            </a:r>
          </a:p>
          <a:p>
            <a:pPr>
              <a:spcBef>
                <a:spcPct val="50000"/>
              </a:spcBef>
            </a:pPr>
            <a:r>
              <a:rPr lang="de-DE" altLang="de-DE" sz="2000" dirty="0">
                <a:ea typeface="ヒラギノ角ゴ Pro W3"/>
                <a:cs typeface="ヒラギノ角ゴ Pro W3"/>
              </a:rPr>
              <a:t>Fehlende Rechnungsnummern</a:t>
            </a:r>
          </a:p>
          <a:p>
            <a:pPr>
              <a:spcBef>
                <a:spcPct val="50000"/>
              </a:spcBef>
            </a:pPr>
            <a:r>
              <a:rPr lang="de-DE" altLang="de-DE" sz="2000" dirty="0">
                <a:ea typeface="ヒラギノ角ゴ Pro W3"/>
                <a:cs typeface="ヒラギノ角ゴ Pro W3"/>
              </a:rPr>
              <a:t>Fehlende </a:t>
            </a:r>
            <a:r>
              <a:rPr lang="de-DE" altLang="de-DE" sz="2000" dirty="0" err="1">
                <a:ea typeface="ヒラギノ角ゴ Pro W3"/>
                <a:cs typeface="ヒラギノ角ゴ Pro W3"/>
              </a:rPr>
              <a:t>Bonnummern</a:t>
            </a:r>
            <a:r>
              <a:rPr lang="de-DE" altLang="de-DE" sz="2000" dirty="0">
                <a:ea typeface="ヒラギノ角ゴ Pro W3"/>
                <a:cs typeface="ヒラギノ角ゴ Pro W3"/>
              </a:rPr>
              <a:t> aus dem Kassenjournal</a:t>
            </a:r>
          </a:p>
        </p:txBody>
      </p:sp>
    </p:spTree>
    <p:extLst>
      <p:ext uri="{BB962C8B-B14F-4D97-AF65-F5344CB8AC3E}">
        <p14:creationId xmlns:p14="http://schemas.microsoft.com/office/powerpoint/2010/main" val="81007300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dirty="0"/>
              <a:t>Soll eine entsprechende Verfahrensdokumentation vorgelegt werden, sollte diese u. a. beinhalten:</a:t>
            </a:r>
          </a:p>
          <a:p>
            <a:pPr marL="0" indent="0">
              <a:buNone/>
            </a:pPr>
            <a:endParaRPr lang="de-DE" sz="2000" dirty="0"/>
          </a:p>
          <a:p>
            <a:r>
              <a:rPr lang="de-DE" sz="2000" dirty="0"/>
              <a:t>Aufbau, Funktion und Inhalt der Stammdaten, z. B</a:t>
            </a:r>
            <a:r>
              <a:rPr lang="de-DE" sz="2000" dirty="0" smtClean="0"/>
              <a:t>.</a:t>
            </a:r>
            <a:endParaRPr lang="de-DE" sz="2000" dirty="0"/>
          </a:p>
          <a:p>
            <a:pPr lvl="1"/>
            <a:r>
              <a:rPr lang="de-DE" sz="2000" dirty="0"/>
              <a:t>Grund- und Systemeinstellungen</a:t>
            </a:r>
            <a:r>
              <a:rPr lang="de-DE" sz="2000" dirty="0" smtClean="0"/>
              <a:t>,</a:t>
            </a:r>
            <a:endParaRPr lang="de-DE" sz="2000" dirty="0"/>
          </a:p>
          <a:p>
            <a:pPr lvl="1"/>
            <a:r>
              <a:rPr lang="de-DE" sz="2000" dirty="0"/>
              <a:t>Artikel-, Waren-, Hauptgruppen etc. und Änderungen an diesen Daten</a:t>
            </a:r>
            <a:r>
              <a:rPr lang="de-DE" sz="2000" dirty="0" smtClean="0"/>
              <a:t>,</a:t>
            </a:r>
            <a:endParaRPr lang="de-DE" sz="2000" dirty="0"/>
          </a:p>
          <a:p>
            <a:pPr lvl="1"/>
            <a:r>
              <a:rPr lang="de-DE" sz="2000" dirty="0"/>
              <a:t>Bediener- und Berechtigungsübersichten</a:t>
            </a:r>
            <a:r>
              <a:rPr lang="de-DE" sz="2000" dirty="0" smtClean="0"/>
              <a:t>,</a:t>
            </a:r>
            <a:endParaRPr lang="de-DE" sz="2000" dirty="0"/>
          </a:p>
          <a:p>
            <a:pPr lvl="1"/>
            <a:r>
              <a:rPr lang="de-DE" sz="2000" dirty="0"/>
              <a:t>Steuersätze und „</a:t>
            </a:r>
            <a:r>
              <a:rPr lang="de-DE" sz="2000" dirty="0" err="1"/>
              <a:t>Modifier</a:t>
            </a:r>
            <a:r>
              <a:rPr lang="de-DE" sz="2000" dirty="0" smtClean="0"/>
              <a:t>“,</a:t>
            </a:r>
            <a:endParaRPr lang="de-DE" sz="2000" dirty="0"/>
          </a:p>
          <a:p>
            <a:pPr lvl="1"/>
            <a:r>
              <a:rPr lang="de-DE" sz="2000" dirty="0"/>
              <a:t>Berichtswesen (d. h., wie die ausgegebenen Berichte vom System erzeugt werden</a:t>
            </a:r>
            <a:r>
              <a:rPr lang="de-DE" sz="2000" dirty="0" smtClean="0"/>
              <a:t>),</a:t>
            </a:r>
            <a:endParaRPr lang="de-DE" sz="2000" dirty="0"/>
          </a:p>
          <a:p>
            <a:pPr lvl="1"/>
            <a:r>
              <a:rPr lang="de-DE" sz="2000" dirty="0"/>
              <a:t>Beschreibung des elektronischen Journals bzw. des Datenerfassungsprotokolls</a:t>
            </a:r>
            <a:r>
              <a:rPr lang="de-DE" sz="2000" dirty="0" smtClean="0"/>
              <a:t>,</a:t>
            </a:r>
            <a:endParaRPr lang="de-DE" sz="2000" dirty="0"/>
          </a:p>
          <a:p>
            <a:r>
              <a:rPr lang="de-DE" sz="2000" dirty="0"/>
              <a:t>Erläuterungen über die Eingabemöglichkeiten und die Ablage im System, z. B. um welche Datenbankart es sich handelt, in welche Tabellen die Daten abgelegt werden, welche Prozeduren es gibt etc</a:t>
            </a:r>
            <a:r>
              <a:rPr lang="de-DE" sz="2000" dirty="0" smtClean="0"/>
              <a:t>.,</a:t>
            </a:r>
            <a:endParaRPr lang="de-DE" sz="2000" dirty="0"/>
          </a:p>
        </p:txBody>
      </p:sp>
      <p:sp>
        <p:nvSpPr>
          <p:cNvPr id="3" name="Titel 2"/>
          <p:cNvSpPr>
            <a:spLocks noGrp="1"/>
          </p:cNvSpPr>
          <p:nvPr>
            <p:ph type="title"/>
          </p:nvPr>
        </p:nvSpPr>
        <p:spPr/>
        <p:txBody>
          <a:bodyPr/>
          <a:lstStyle/>
          <a:p>
            <a:pPr marL="742950" indent="-742950">
              <a:buFont typeface="+mj-lt"/>
              <a:buAutoNum type="arabicParenR" startAt="8"/>
              <a:defRPr/>
            </a:pPr>
            <a:r>
              <a:rPr lang="de-DE" sz="3600" dirty="0"/>
              <a:t>Notwendige Unterlagen bei elektronischen Kassensystemen/ </a:t>
            </a:r>
            <a:r>
              <a:rPr lang="de-DE" sz="3600" dirty="0" smtClean="0"/>
              <a:t>Verfahrensdokumentation</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42</a:t>
            </a:fld>
            <a:endParaRPr lang="de-DE"/>
          </a:p>
        </p:txBody>
      </p:sp>
    </p:spTree>
    <p:extLst>
      <p:ext uri="{BB962C8B-B14F-4D97-AF65-F5344CB8AC3E}">
        <p14:creationId xmlns:p14="http://schemas.microsoft.com/office/powerpoint/2010/main" val="1632339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smtClean="0"/>
              <a:t>interne </a:t>
            </a:r>
            <a:r>
              <a:rPr lang="de-DE" sz="2000" dirty="0"/>
              <a:t>Programmabläufe (Routinen</a:t>
            </a:r>
            <a:r>
              <a:rPr lang="de-DE" sz="2000" dirty="0" smtClean="0"/>
              <a:t>),</a:t>
            </a:r>
            <a:endParaRPr lang="de-DE" sz="2000" dirty="0"/>
          </a:p>
          <a:p>
            <a:r>
              <a:rPr lang="de-DE" sz="2000" dirty="0"/>
              <a:t>Programmänderungen (u. a. Grundeinstellungen, </a:t>
            </a:r>
            <a:r>
              <a:rPr lang="de-DE" sz="2000" dirty="0" smtClean="0"/>
              <a:t>Customizing </a:t>
            </a:r>
            <a:r>
              <a:rPr lang="de-DE" sz="2000" dirty="0"/>
              <a:t>etc</a:t>
            </a:r>
            <a:r>
              <a:rPr lang="de-DE" sz="2000" dirty="0" smtClean="0"/>
              <a:t>.).</a:t>
            </a:r>
            <a:endParaRPr lang="de-DE" sz="2000" dirty="0"/>
          </a:p>
          <a:p>
            <a:pPr marL="0" indent="0">
              <a:buNone/>
            </a:pPr>
            <a:endParaRPr lang="de-DE" sz="2000" dirty="0" smtClean="0"/>
          </a:p>
          <a:p>
            <a:pPr marL="0" indent="0" algn="just">
              <a:buNone/>
            </a:pPr>
            <a:r>
              <a:rPr lang="de-DE" sz="2000" dirty="0" smtClean="0"/>
              <a:t>Bei </a:t>
            </a:r>
            <a:r>
              <a:rPr lang="de-DE" sz="2000" dirty="0"/>
              <a:t>einer fehlenden oder ungenügenden Verfahrensdokumentation liegt ein formeller Mangel vor, der zum Verwerfen der Buchführung führen kann. Dem Finanzamt wird dadurch die Möglichkeit eröffnet, zu schätzen, </a:t>
            </a:r>
            <a:r>
              <a:rPr lang="de-DE" sz="2000" dirty="0" smtClean="0"/>
              <a:t>insbesondere </a:t>
            </a:r>
            <a:r>
              <a:rPr lang="de-DE" sz="2000" dirty="0"/>
              <a:t>in Fällen des Datenverlusts oder bei Veränderung (Manipulation) von Daten. </a:t>
            </a:r>
          </a:p>
          <a:p>
            <a:pPr marL="0" indent="0">
              <a:buNone/>
            </a:pPr>
            <a:endParaRPr lang="de-DE" sz="2000" dirty="0" smtClean="0"/>
          </a:p>
          <a:p>
            <a:pPr marL="0" indent="0" algn="just">
              <a:buNone/>
            </a:pPr>
            <a:r>
              <a:rPr lang="de-DE" sz="2000" dirty="0" smtClean="0"/>
              <a:t>Nur </a:t>
            </a:r>
            <a:r>
              <a:rPr lang="de-DE" sz="2000" dirty="0"/>
              <a:t>mit Hilfe aussagekräftiger Organisationsunterlagen kann ein sachverständiger Dritter für zurückliegende Zeiträume die Funktionalität der Kassensysteme überprüfen, u. a</a:t>
            </a:r>
            <a:r>
              <a:rPr lang="de-DE" sz="2000" dirty="0" smtClean="0"/>
              <a:t>.:</a:t>
            </a:r>
            <a:endParaRPr lang="de-DE" sz="2000" dirty="0"/>
          </a:p>
          <a:p>
            <a:pPr marL="0" indent="0">
              <a:buNone/>
            </a:pPr>
            <a:endParaRPr lang="de-DE" sz="2000" dirty="0"/>
          </a:p>
          <a:p>
            <a:pPr marL="0" indent="0">
              <a:buNone/>
            </a:pPr>
            <a:endParaRPr lang="de-DE" sz="2000" dirty="0" smtClean="0"/>
          </a:p>
        </p:txBody>
      </p:sp>
      <p:sp>
        <p:nvSpPr>
          <p:cNvPr id="3" name="Titel 2"/>
          <p:cNvSpPr>
            <a:spLocks noGrp="1"/>
          </p:cNvSpPr>
          <p:nvPr>
            <p:ph type="title"/>
          </p:nvPr>
        </p:nvSpPr>
        <p:spPr/>
        <p:txBody>
          <a:bodyPr/>
          <a:lstStyle/>
          <a:p>
            <a:pPr marL="742950" indent="-742950">
              <a:buFont typeface="+mj-lt"/>
              <a:buAutoNum type="arabicParenR" startAt="8"/>
              <a:defRPr/>
            </a:pPr>
            <a:r>
              <a:rPr lang="de-DE" sz="3600" dirty="0"/>
              <a:t>Notwendige Unterlagen bei elektronischen Kassensystemen/ </a:t>
            </a:r>
            <a:r>
              <a:rPr lang="de-DE" sz="3600" dirty="0" smtClean="0"/>
              <a:t>Verfahrensdokumentation</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43</a:t>
            </a:fld>
            <a:endParaRPr lang="de-DE"/>
          </a:p>
        </p:txBody>
      </p:sp>
    </p:spTree>
    <p:extLst>
      <p:ext uri="{BB962C8B-B14F-4D97-AF65-F5344CB8AC3E}">
        <p14:creationId xmlns:p14="http://schemas.microsoft.com/office/powerpoint/2010/main" val="71057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just"/>
            <a:r>
              <a:rPr lang="de-DE" sz="2000" dirty="0" smtClean="0"/>
              <a:t>Wie </a:t>
            </a:r>
            <a:r>
              <a:rPr lang="de-DE" sz="2000" dirty="0"/>
              <a:t>erfolgt die Eingabe in die Aufzeichnungsgeräte (Mobile Geräte, </a:t>
            </a:r>
            <a:r>
              <a:rPr lang="de-DE" sz="2000" dirty="0" err="1"/>
              <a:t>Orderman</a:t>
            </a:r>
            <a:r>
              <a:rPr lang="de-DE" sz="2000" dirty="0"/>
              <a:t>, Touchscreen etc</a:t>
            </a:r>
            <a:r>
              <a:rPr lang="de-DE" sz="2000" dirty="0" smtClean="0"/>
              <a:t>.)?</a:t>
            </a:r>
            <a:endParaRPr lang="de-DE" sz="2000" dirty="0"/>
          </a:p>
          <a:p>
            <a:pPr algn="just"/>
            <a:r>
              <a:rPr lang="de-DE" sz="2000" dirty="0"/>
              <a:t>In welche Datenbanktabellen erfolgt die Ablage der Einzeldaten</a:t>
            </a:r>
            <a:r>
              <a:rPr lang="de-DE" sz="2000" dirty="0" smtClean="0"/>
              <a:t>?</a:t>
            </a:r>
            <a:endParaRPr lang="de-DE" sz="2000" dirty="0"/>
          </a:p>
          <a:p>
            <a:pPr algn="just"/>
            <a:r>
              <a:rPr lang="de-DE" sz="2000" dirty="0"/>
              <a:t>Welche Datenbankprozeduren sind gespeichert</a:t>
            </a:r>
            <a:r>
              <a:rPr lang="de-DE" sz="2000" dirty="0" smtClean="0"/>
              <a:t>?</a:t>
            </a:r>
            <a:endParaRPr lang="de-DE" sz="2000" dirty="0"/>
          </a:p>
          <a:p>
            <a:pPr algn="just"/>
            <a:r>
              <a:rPr lang="de-DE" sz="2000" dirty="0"/>
              <a:t>Wie setzen sich die Daten (Journale) zusammen, die dem sachverständigen Dritten als </a:t>
            </a:r>
            <a:r>
              <a:rPr lang="de-DE" sz="2000" dirty="0" err="1"/>
              <a:t>GDPdU</a:t>
            </a:r>
            <a:r>
              <a:rPr lang="de-DE" sz="2000" dirty="0"/>
              <a:t>-Export zur Verfügung gestellt werden</a:t>
            </a:r>
            <a:r>
              <a:rPr lang="de-DE" sz="2000" dirty="0" smtClean="0"/>
              <a:t>?</a:t>
            </a:r>
            <a:endParaRPr lang="de-DE" sz="2000" dirty="0"/>
          </a:p>
          <a:p>
            <a:pPr algn="just"/>
            <a:r>
              <a:rPr lang="de-DE" sz="2000" dirty="0"/>
              <a:t>Sind im Programm Möglichkeiten der Veränderungen bzw. Unterdrückung von Einzeldaten vorgesehen</a:t>
            </a:r>
            <a:r>
              <a:rPr lang="de-DE" sz="2000" dirty="0" smtClean="0"/>
              <a:t>?</a:t>
            </a:r>
            <a:endParaRPr lang="de-DE" sz="2000" dirty="0"/>
          </a:p>
          <a:p>
            <a:pPr algn="just"/>
            <a:r>
              <a:rPr lang="de-DE" sz="2000" dirty="0"/>
              <a:t>etc.</a:t>
            </a:r>
          </a:p>
          <a:p>
            <a:pPr marL="0" indent="0">
              <a:buNone/>
            </a:pPr>
            <a:endParaRPr lang="de-DE" sz="2000" dirty="0"/>
          </a:p>
          <a:p>
            <a:pPr marL="0" indent="0">
              <a:buNone/>
            </a:pPr>
            <a:endParaRPr lang="de-DE" sz="2000" dirty="0" smtClean="0"/>
          </a:p>
        </p:txBody>
      </p:sp>
      <p:sp>
        <p:nvSpPr>
          <p:cNvPr id="3" name="Titel 2"/>
          <p:cNvSpPr>
            <a:spLocks noGrp="1"/>
          </p:cNvSpPr>
          <p:nvPr>
            <p:ph type="title"/>
          </p:nvPr>
        </p:nvSpPr>
        <p:spPr/>
        <p:txBody>
          <a:bodyPr/>
          <a:lstStyle/>
          <a:p>
            <a:pPr marL="742950" indent="-742950">
              <a:buFont typeface="+mj-lt"/>
              <a:buAutoNum type="arabicParenR" startAt="8"/>
              <a:defRPr/>
            </a:pPr>
            <a:r>
              <a:rPr lang="de-DE" sz="3600" dirty="0"/>
              <a:t>Notwendige Unterlagen bei elektronischen Kassensystemen/ </a:t>
            </a:r>
            <a:r>
              <a:rPr lang="de-DE" sz="3600" dirty="0" smtClean="0"/>
              <a:t>Verfahrensdokumentation</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44</a:t>
            </a:fld>
            <a:endParaRPr lang="de-DE"/>
          </a:p>
        </p:txBody>
      </p:sp>
    </p:spTree>
    <p:extLst>
      <p:ext uri="{BB962C8B-B14F-4D97-AF65-F5344CB8AC3E}">
        <p14:creationId xmlns:p14="http://schemas.microsoft.com/office/powerpoint/2010/main" val="69372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Muster für ein Einsatzprotokoll von EDV-Registrierkassen</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8"/>
              <a:defRPr/>
            </a:pPr>
            <a:r>
              <a:rPr lang="de-DE" sz="3600" dirty="0"/>
              <a:t>Notwendige Unterlagen bei elektronischen Kassensystemen/ </a:t>
            </a:r>
            <a:r>
              <a:rPr lang="de-DE" sz="3600" dirty="0" smtClean="0"/>
              <a:t>Verfahrensdokumentation</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45</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2150127351"/>
              </p:ext>
            </p:extLst>
          </p:nvPr>
        </p:nvGraphicFramePr>
        <p:xfrm>
          <a:off x="839416" y="2564904"/>
          <a:ext cx="10742982" cy="2834640"/>
        </p:xfrm>
        <a:graphic>
          <a:graphicData uri="http://schemas.openxmlformats.org/drawingml/2006/table">
            <a:tbl>
              <a:tblPr firstRow="1" bandRow="1">
                <a:tableStyleId>{5C22544A-7EE6-4342-B048-85BDC9FD1C3A}</a:tableStyleId>
              </a:tblPr>
              <a:tblGrid>
                <a:gridCol w="1790497"/>
                <a:gridCol w="1790497"/>
                <a:gridCol w="1790497"/>
                <a:gridCol w="1541277"/>
                <a:gridCol w="1512168"/>
                <a:gridCol w="2318046"/>
              </a:tblGrid>
              <a:tr h="914400">
                <a:tc rowSpan="2">
                  <a:txBody>
                    <a:bodyPr/>
                    <a:lstStyle/>
                    <a:p>
                      <a:pPr algn="ctr"/>
                      <a:r>
                        <a:rPr lang="de-DE" dirty="0" smtClean="0">
                          <a:solidFill>
                            <a:schemeClr val="tx1"/>
                          </a:solidFill>
                        </a:rPr>
                        <a:t>Bezeichnung der Kasse</a:t>
                      </a:r>
                      <a:endParaRPr lang="de-DE" dirty="0">
                        <a:solidFill>
                          <a:schemeClr val="tx1"/>
                        </a:solidFill>
                      </a:endParaRPr>
                    </a:p>
                  </a:txBody>
                  <a:tcPr>
                    <a:solidFill>
                      <a:schemeClr val="accent6">
                        <a:lumMod val="20000"/>
                        <a:lumOff val="80000"/>
                      </a:schemeClr>
                    </a:solidFill>
                  </a:tcPr>
                </a:tc>
                <a:tc rowSpan="2">
                  <a:txBody>
                    <a:bodyPr/>
                    <a:lstStyle/>
                    <a:p>
                      <a:pPr algn="ctr"/>
                      <a:r>
                        <a:rPr lang="de-DE" dirty="0" smtClean="0">
                          <a:solidFill>
                            <a:schemeClr val="tx1"/>
                          </a:solidFill>
                        </a:rPr>
                        <a:t>Seriennummer</a:t>
                      </a:r>
                      <a:endParaRPr lang="de-DE" dirty="0">
                        <a:solidFill>
                          <a:schemeClr val="tx1"/>
                        </a:solidFill>
                      </a:endParaRPr>
                    </a:p>
                  </a:txBody>
                  <a:tcPr>
                    <a:solidFill>
                      <a:schemeClr val="accent6">
                        <a:lumMod val="20000"/>
                        <a:lumOff val="80000"/>
                      </a:schemeClr>
                    </a:solidFill>
                  </a:tcPr>
                </a:tc>
                <a:tc rowSpan="2">
                  <a:txBody>
                    <a:bodyPr/>
                    <a:lstStyle/>
                    <a:p>
                      <a:pPr algn="ctr"/>
                      <a:r>
                        <a:rPr lang="de-DE" dirty="0" smtClean="0">
                          <a:solidFill>
                            <a:schemeClr val="tx1"/>
                          </a:solidFill>
                        </a:rPr>
                        <a:t>Einsatz- bzw. Standort</a:t>
                      </a:r>
                      <a:endParaRPr lang="de-DE" dirty="0">
                        <a:solidFill>
                          <a:schemeClr val="tx1"/>
                        </a:solidFill>
                      </a:endParaRPr>
                    </a:p>
                  </a:txBody>
                  <a:tcPr>
                    <a:solidFill>
                      <a:schemeClr val="accent6">
                        <a:lumMod val="20000"/>
                        <a:lumOff val="80000"/>
                      </a:schemeClr>
                    </a:solidFill>
                  </a:tcPr>
                </a:tc>
                <a:tc gridSpan="2">
                  <a:txBody>
                    <a:bodyPr/>
                    <a:lstStyle/>
                    <a:p>
                      <a:pPr algn="ctr"/>
                      <a:r>
                        <a:rPr lang="de-DE" dirty="0" smtClean="0">
                          <a:solidFill>
                            <a:schemeClr val="tx1"/>
                          </a:solidFill>
                        </a:rPr>
                        <a:t>Einsatzzeitraum (Datum)</a:t>
                      </a:r>
                      <a:endParaRPr lang="de-DE" dirty="0">
                        <a:solidFill>
                          <a:schemeClr val="tx1"/>
                        </a:solidFill>
                      </a:endParaRPr>
                    </a:p>
                  </a:txBody>
                  <a:tcPr>
                    <a:solidFill>
                      <a:schemeClr val="accent6">
                        <a:lumMod val="20000"/>
                        <a:lumOff val="80000"/>
                      </a:schemeClr>
                    </a:solidFill>
                  </a:tcPr>
                </a:tc>
                <a:tc hMerge="1">
                  <a:txBody>
                    <a:bodyPr/>
                    <a:lstStyle/>
                    <a:p>
                      <a:endParaRPr lang="de-DE" dirty="0"/>
                    </a:p>
                  </a:txBody>
                  <a:tcPr/>
                </a:tc>
                <a:tc rowSpan="2">
                  <a:txBody>
                    <a:bodyPr/>
                    <a:lstStyle/>
                    <a:p>
                      <a:pPr algn="ctr"/>
                      <a:r>
                        <a:rPr lang="de-DE" dirty="0" smtClean="0">
                          <a:solidFill>
                            <a:schemeClr val="tx1"/>
                          </a:solidFill>
                        </a:rPr>
                        <a:t>Bemerkungen</a:t>
                      </a:r>
                      <a:endParaRPr lang="de-DE" dirty="0">
                        <a:solidFill>
                          <a:schemeClr val="tx1"/>
                        </a:solidFill>
                      </a:endParaRPr>
                    </a:p>
                  </a:txBody>
                  <a:tcPr>
                    <a:solidFill>
                      <a:schemeClr val="accent6">
                        <a:lumMod val="20000"/>
                        <a:lumOff val="80000"/>
                      </a:schemeClr>
                    </a:solidFill>
                  </a:tcPr>
                </a:tc>
              </a:tr>
              <a:tr h="457200">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r>
                        <a:rPr lang="de-DE" dirty="0" smtClean="0">
                          <a:solidFill>
                            <a:schemeClr val="tx1"/>
                          </a:solidFill>
                        </a:rPr>
                        <a:t>von</a:t>
                      </a:r>
                      <a:endParaRPr lang="de-DE" dirty="0">
                        <a:solidFill>
                          <a:schemeClr val="tx1"/>
                        </a:solidFill>
                      </a:endParaRPr>
                    </a:p>
                  </a:txBody>
                  <a:tcPr>
                    <a:solidFill>
                      <a:schemeClr val="accent6">
                        <a:lumMod val="20000"/>
                        <a:lumOff val="80000"/>
                      </a:schemeClr>
                    </a:solidFill>
                  </a:tcPr>
                </a:tc>
                <a:tc>
                  <a:txBody>
                    <a:bodyPr/>
                    <a:lstStyle/>
                    <a:p>
                      <a:pPr algn="ctr"/>
                      <a:r>
                        <a:rPr lang="de-DE" dirty="0" smtClean="0">
                          <a:solidFill>
                            <a:schemeClr val="tx1"/>
                          </a:solidFill>
                        </a:rPr>
                        <a:t>bis</a:t>
                      </a:r>
                      <a:endParaRPr lang="de-DE" dirty="0">
                        <a:solidFill>
                          <a:schemeClr val="tx1"/>
                        </a:solidFill>
                      </a:endParaRPr>
                    </a:p>
                  </a:txBody>
                  <a:tcPr>
                    <a:solidFill>
                      <a:schemeClr val="accent6">
                        <a:lumMod val="20000"/>
                        <a:lumOff val="80000"/>
                      </a:schemeClr>
                    </a:solidFill>
                  </a:tcPr>
                </a:tc>
                <a:tc vMerge="1">
                  <a:txBody>
                    <a:bodyPr/>
                    <a:lstStyle/>
                    <a:p>
                      <a:endParaRPr lang="de-DE"/>
                    </a:p>
                  </a:txBody>
                  <a:tcPr/>
                </a:tc>
              </a:tr>
              <a:tr h="370840">
                <a:tc>
                  <a:txBody>
                    <a:bodyPr/>
                    <a:lstStyle/>
                    <a:p>
                      <a:r>
                        <a:rPr lang="de-DE" dirty="0" smtClean="0">
                          <a:solidFill>
                            <a:schemeClr val="tx1"/>
                          </a:solidFill>
                        </a:rPr>
                        <a:t>VECTRON</a:t>
                      </a:r>
                      <a:br>
                        <a:rPr lang="de-DE" dirty="0" smtClean="0">
                          <a:solidFill>
                            <a:schemeClr val="tx1"/>
                          </a:solidFill>
                        </a:rPr>
                      </a:br>
                      <a:r>
                        <a:rPr lang="de-DE" dirty="0" err="1" smtClean="0">
                          <a:solidFill>
                            <a:schemeClr val="tx1"/>
                          </a:solidFill>
                        </a:rPr>
                        <a:t>Colour</a:t>
                      </a:r>
                      <a:r>
                        <a:rPr lang="de-DE" dirty="0" smtClean="0">
                          <a:solidFill>
                            <a:schemeClr val="tx1"/>
                          </a:solidFill>
                        </a:rPr>
                        <a:t> Touch</a:t>
                      </a:r>
                      <a:endParaRPr lang="de-DE" dirty="0">
                        <a:solidFill>
                          <a:schemeClr val="tx1"/>
                        </a:solidFill>
                      </a:endParaRPr>
                    </a:p>
                  </a:txBody>
                  <a:tcPr/>
                </a:tc>
                <a:tc>
                  <a:txBody>
                    <a:bodyPr/>
                    <a:lstStyle/>
                    <a:p>
                      <a:r>
                        <a:rPr lang="de-DE" dirty="0" smtClean="0">
                          <a:solidFill>
                            <a:schemeClr val="tx1"/>
                          </a:solidFill>
                        </a:rPr>
                        <a:t>12345689</a:t>
                      </a:r>
                      <a:endParaRPr lang="de-DE" dirty="0">
                        <a:solidFill>
                          <a:schemeClr val="tx1"/>
                        </a:solidFill>
                      </a:endParaRPr>
                    </a:p>
                  </a:txBody>
                  <a:tcPr/>
                </a:tc>
                <a:tc>
                  <a:txBody>
                    <a:bodyPr/>
                    <a:lstStyle/>
                    <a:p>
                      <a:r>
                        <a:rPr lang="de-DE" dirty="0" smtClean="0">
                          <a:solidFill>
                            <a:schemeClr val="tx1"/>
                          </a:solidFill>
                        </a:rPr>
                        <a:t>Filiale 13</a:t>
                      </a:r>
                      <a:br>
                        <a:rPr lang="de-DE" dirty="0" smtClean="0">
                          <a:solidFill>
                            <a:schemeClr val="tx1"/>
                          </a:solidFill>
                        </a:rPr>
                      </a:br>
                      <a:r>
                        <a:rPr lang="de-DE" dirty="0" smtClean="0">
                          <a:solidFill>
                            <a:schemeClr val="tx1"/>
                          </a:solidFill>
                        </a:rPr>
                        <a:t>Musterstadt</a:t>
                      </a:r>
                      <a:endParaRPr lang="de-DE" dirty="0">
                        <a:solidFill>
                          <a:schemeClr val="tx1"/>
                        </a:solidFill>
                      </a:endParaRPr>
                    </a:p>
                  </a:txBody>
                  <a:tcPr/>
                </a:tc>
                <a:tc>
                  <a:txBody>
                    <a:bodyPr/>
                    <a:lstStyle/>
                    <a:p>
                      <a:r>
                        <a:rPr lang="de-DE" dirty="0" smtClean="0">
                          <a:solidFill>
                            <a:schemeClr val="tx1"/>
                          </a:solidFill>
                        </a:rPr>
                        <a:t>02.01.2014</a:t>
                      </a:r>
                      <a:endParaRPr lang="de-DE" dirty="0">
                        <a:solidFill>
                          <a:schemeClr val="tx1"/>
                        </a:solidFill>
                      </a:endParaRPr>
                    </a:p>
                  </a:txBody>
                  <a:tcPr/>
                </a:tc>
                <a:tc>
                  <a:txBody>
                    <a:bodyPr/>
                    <a:lstStyle/>
                    <a:p>
                      <a:r>
                        <a:rPr lang="de-DE" dirty="0" smtClean="0">
                          <a:solidFill>
                            <a:schemeClr val="tx1"/>
                          </a:solidFill>
                        </a:rPr>
                        <a:t>16.02.2014</a:t>
                      </a:r>
                      <a:endParaRPr lang="de-DE" dirty="0">
                        <a:solidFill>
                          <a:schemeClr val="tx1"/>
                        </a:solidFill>
                      </a:endParaRPr>
                    </a:p>
                  </a:txBody>
                  <a:tcPr/>
                </a:tc>
                <a:tc>
                  <a:txBody>
                    <a:bodyPr/>
                    <a:lstStyle/>
                    <a:p>
                      <a:r>
                        <a:rPr lang="de-DE" dirty="0" smtClean="0">
                          <a:solidFill>
                            <a:schemeClr val="tx1"/>
                          </a:solidFill>
                        </a:rPr>
                        <a:t>Einsatz zur Erfassung der Einnahmen bei </a:t>
                      </a:r>
                      <a:br>
                        <a:rPr lang="de-DE" dirty="0" smtClean="0">
                          <a:solidFill>
                            <a:schemeClr val="tx1"/>
                          </a:solidFill>
                        </a:rPr>
                      </a:br>
                      <a:r>
                        <a:rPr lang="de-DE" dirty="0" smtClean="0">
                          <a:solidFill>
                            <a:schemeClr val="tx1"/>
                          </a:solidFill>
                        </a:rPr>
                        <a:t>Jazz-Fest-Veranstaltungen</a:t>
                      </a:r>
                      <a:endParaRPr lang="de-DE" dirty="0">
                        <a:solidFill>
                          <a:schemeClr val="tx1"/>
                        </a:solidFill>
                      </a:endParaRPr>
                    </a:p>
                  </a:txBody>
                  <a:tcPr/>
                </a:tc>
              </a:tr>
            </a:tbl>
          </a:graphicData>
        </a:graphic>
      </p:graphicFrame>
    </p:spTree>
    <p:extLst>
      <p:ext uri="{BB962C8B-B14F-4D97-AF65-F5344CB8AC3E}">
        <p14:creationId xmlns:p14="http://schemas.microsoft.com/office/powerpoint/2010/main" val="71614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defRPr/>
            </a:pPr>
            <a:r>
              <a:rPr lang="de-DE" sz="2000" dirty="0"/>
              <a:t>Dokumentationsordner für die Kassen anlegen</a:t>
            </a:r>
          </a:p>
          <a:p>
            <a:pPr marL="0" indent="0">
              <a:buNone/>
              <a:defRPr/>
            </a:pPr>
            <a:r>
              <a:rPr lang="de-DE" sz="2000" dirty="0"/>
              <a:t> </a:t>
            </a:r>
          </a:p>
          <a:p>
            <a:pPr>
              <a:defRPr/>
            </a:pPr>
            <a:r>
              <a:rPr lang="de-DE" sz="2000" dirty="0"/>
              <a:t>Prospekte, Datenblätter</a:t>
            </a:r>
          </a:p>
          <a:p>
            <a:pPr>
              <a:defRPr/>
            </a:pPr>
            <a:r>
              <a:rPr lang="de-DE" sz="2000" dirty="0"/>
              <a:t>Installationsbeispiele</a:t>
            </a:r>
          </a:p>
          <a:p>
            <a:pPr>
              <a:defRPr/>
            </a:pPr>
            <a:r>
              <a:rPr lang="de-DE" sz="2000" dirty="0"/>
              <a:t>Speisekarten – Hinweis (auch hier gilt die Aufbewahrungsfrist von 10 Jahren)</a:t>
            </a:r>
          </a:p>
          <a:p>
            <a:pPr>
              <a:defRPr/>
            </a:pPr>
            <a:r>
              <a:rPr lang="de-DE" sz="2000" dirty="0"/>
              <a:t>Informationen</a:t>
            </a:r>
          </a:p>
          <a:p>
            <a:pPr>
              <a:defRPr/>
            </a:pPr>
            <a:r>
              <a:rPr lang="de-DE" sz="2000" dirty="0"/>
              <a:t>Benutzerhandbücher Kassen</a:t>
            </a:r>
          </a:p>
          <a:p>
            <a:pPr>
              <a:defRPr/>
            </a:pPr>
            <a:r>
              <a:rPr lang="de-DE" sz="2000" dirty="0"/>
              <a:t>Benutzerhandbuch Schnittstellenbeschreibung</a:t>
            </a:r>
          </a:p>
          <a:p>
            <a:pPr>
              <a:defRPr/>
            </a:pPr>
            <a:r>
              <a:rPr lang="de-DE" sz="2000" dirty="0" err="1"/>
              <a:t>Kassieranweisung</a:t>
            </a:r>
            <a:endParaRPr lang="de-DE" sz="2000" dirty="0"/>
          </a:p>
          <a:p>
            <a:pPr>
              <a:defRPr/>
            </a:pPr>
            <a:r>
              <a:rPr lang="de-DE" sz="2000" dirty="0"/>
              <a:t>Systembeschreibung</a:t>
            </a:r>
          </a:p>
          <a:p>
            <a:pPr>
              <a:defRPr/>
            </a:pPr>
            <a:r>
              <a:rPr lang="de-DE" sz="2000" dirty="0"/>
              <a:t>Aktionskalender</a:t>
            </a:r>
          </a:p>
          <a:p>
            <a:pPr>
              <a:defRPr/>
            </a:pPr>
            <a:r>
              <a:rPr lang="de-DE" sz="2000" dirty="0"/>
              <a:t>Öffnungszeiten, Märkte, Verkaufsaktionen</a:t>
            </a:r>
          </a:p>
          <a:p>
            <a:pPr>
              <a:defRPr/>
            </a:pPr>
            <a:r>
              <a:rPr lang="de-DE" sz="2000" dirty="0"/>
              <a:t>Kassendatenblätter</a:t>
            </a:r>
          </a:p>
          <a:p>
            <a:pPr>
              <a:defRPr/>
            </a:pPr>
            <a:endParaRPr lang="de-DE" dirty="0"/>
          </a:p>
        </p:txBody>
      </p:sp>
      <p:sp>
        <p:nvSpPr>
          <p:cNvPr id="80898" name="Titel 1"/>
          <p:cNvSpPr>
            <a:spLocks noGrp="1"/>
          </p:cNvSpPr>
          <p:nvPr>
            <p:ph type="title"/>
          </p:nvPr>
        </p:nvSpPr>
        <p:spPr/>
        <p:txBody>
          <a:bodyPr/>
          <a:lstStyle/>
          <a:p>
            <a:r>
              <a:rPr lang="de-DE" sz="3600" dirty="0" smtClean="0"/>
              <a:t>8)Notwendige </a:t>
            </a:r>
            <a:r>
              <a:rPr lang="de-DE" sz="3600" dirty="0"/>
              <a:t>Unterlagen bei elektronischen Kassensystemen/ Verfahrensdokumentation</a:t>
            </a:r>
            <a:endParaRPr lang="de-DE" altLang="de-DE" sz="3600" dirty="0" smtClean="0"/>
          </a:p>
        </p:txBody>
      </p:sp>
    </p:spTree>
    <p:extLst>
      <p:ext uri="{BB962C8B-B14F-4D97-AF65-F5344CB8AC3E}">
        <p14:creationId xmlns:p14="http://schemas.microsoft.com/office/powerpoint/2010/main" val="296750818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lgn="just"/>
            <a:endParaRPr lang="de-DE" altLang="de-DE" sz="2000" dirty="0" smtClean="0"/>
          </a:p>
          <a:p>
            <a:pPr algn="just"/>
            <a:r>
              <a:rPr lang="de-DE" altLang="de-DE" sz="2000" dirty="0" smtClean="0"/>
              <a:t>Bedienungsanleitung </a:t>
            </a:r>
            <a:r>
              <a:rPr lang="de-DE" altLang="de-DE" sz="2000" dirty="0"/>
              <a:t>und Programmieranleitung aufbewahren.</a:t>
            </a:r>
          </a:p>
          <a:p>
            <a:pPr algn="just"/>
            <a:r>
              <a:rPr lang="de-DE" altLang="de-DE" sz="2000" dirty="0"/>
              <a:t>Programmabrufe nach jeder Änderung u.a. Artikelpreise aufzeichnen.</a:t>
            </a:r>
          </a:p>
          <a:p>
            <a:pPr algn="just"/>
            <a:r>
              <a:rPr lang="de-DE" altLang="de-DE" sz="2000" dirty="0"/>
              <a:t>Protokolle über die Einrichtung von Verkäufer-, Kellner- und Trainingsspeichern aufbewahren.</a:t>
            </a:r>
          </a:p>
          <a:p>
            <a:pPr algn="just"/>
            <a:r>
              <a:rPr lang="de-DE" altLang="de-DE" sz="2000" dirty="0"/>
              <a:t>Alle weiteren Anweisungen zur Kassenprogrammierung z.B. Ausdruck </a:t>
            </a:r>
            <a:r>
              <a:rPr lang="de-DE" altLang="de-DE" sz="2000" dirty="0" err="1"/>
              <a:t>Proforma</a:t>
            </a:r>
            <a:r>
              <a:rPr lang="de-DE" altLang="de-DE" sz="2000" dirty="0"/>
              <a:t>-Rechnung.</a:t>
            </a:r>
          </a:p>
          <a:p>
            <a:pPr algn="just"/>
            <a:r>
              <a:rPr lang="de-DE" altLang="de-DE" sz="2000" dirty="0"/>
              <a:t>Die mit Hilfe der Registrierkasse erstellten Rechnungen aufbewahren d.h. praktisch </a:t>
            </a:r>
            <a:r>
              <a:rPr lang="de-DE" altLang="de-DE" sz="2000" b="1" u="sng" dirty="0"/>
              <a:t>alle</a:t>
            </a:r>
            <a:r>
              <a:rPr lang="de-DE" altLang="de-DE" sz="2000" dirty="0"/>
              <a:t> Kundenrechnungen kopieren und abheften bzw. elektronisch archivieren.</a:t>
            </a:r>
          </a:p>
          <a:p>
            <a:pPr algn="just"/>
            <a:r>
              <a:rPr lang="de-DE" altLang="de-DE" sz="2000" dirty="0"/>
              <a:t>Der Tagesbericht alleine reicht nicht aus.</a:t>
            </a:r>
          </a:p>
          <a:p>
            <a:pPr algn="just"/>
            <a:r>
              <a:rPr lang="de-DE" altLang="de-DE" sz="2000" dirty="0"/>
              <a:t> Z-Zähler zur Überprüfung der Vollständigkeit der Kassendaten.</a:t>
            </a:r>
          </a:p>
          <a:p>
            <a:pPr algn="just"/>
            <a:r>
              <a:rPr lang="de-DE" altLang="de-DE" sz="2000" dirty="0"/>
              <a:t>Vollständigkeit der </a:t>
            </a:r>
            <a:r>
              <a:rPr lang="de-DE" altLang="de-DE" sz="2000" dirty="0" err="1"/>
              <a:t>Tagesendsummenbons</a:t>
            </a:r>
            <a:r>
              <a:rPr lang="de-DE" altLang="de-DE" sz="2000" dirty="0"/>
              <a:t> ist durch organisatorische oder durch programmierte Kontrollen sicherzustellen. </a:t>
            </a:r>
          </a:p>
          <a:p>
            <a:pPr>
              <a:defRPr/>
            </a:pPr>
            <a:endParaRPr lang="de-DE" dirty="0"/>
          </a:p>
        </p:txBody>
      </p:sp>
      <p:sp>
        <p:nvSpPr>
          <p:cNvPr id="80898" name="Titel 1"/>
          <p:cNvSpPr>
            <a:spLocks noGrp="1"/>
          </p:cNvSpPr>
          <p:nvPr>
            <p:ph type="title"/>
          </p:nvPr>
        </p:nvSpPr>
        <p:spPr/>
        <p:txBody>
          <a:bodyPr/>
          <a:lstStyle/>
          <a:p>
            <a:r>
              <a:rPr lang="de-DE" sz="3600" dirty="0" smtClean="0"/>
              <a:t>8)Notwendige </a:t>
            </a:r>
            <a:r>
              <a:rPr lang="de-DE" sz="3600" dirty="0"/>
              <a:t>Unterlagen bei elektronischen Kassensystemen/ Verfahrensdokumentation</a:t>
            </a:r>
            <a:endParaRPr lang="de-DE" altLang="de-DE" sz="3600" dirty="0" smtClean="0"/>
          </a:p>
        </p:txBody>
      </p:sp>
    </p:spTree>
    <p:extLst>
      <p:ext uri="{BB962C8B-B14F-4D97-AF65-F5344CB8AC3E}">
        <p14:creationId xmlns:p14="http://schemas.microsoft.com/office/powerpoint/2010/main" val="127468013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73730" name="Rectangle 2"/>
          <p:cNvSpPr>
            <a:spLocks noGrp="1" noChangeArrowheads="1"/>
          </p:cNvSpPr>
          <p:nvPr>
            <p:ph type="title"/>
          </p:nvPr>
        </p:nvSpPr>
        <p:spPr/>
        <p:txBody>
          <a:bodyPr/>
          <a:lstStyle/>
          <a:p>
            <a:r>
              <a:rPr lang="de-DE" sz="3600" dirty="0"/>
              <a:t>8)Notwendige Unterlagen bei elektronischen Kassensystemen/ Verfahrensdokumentation</a:t>
            </a:r>
            <a:endParaRPr lang="de-DE" altLang="de-DE" sz="3600" dirty="0" smtClean="0"/>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1772816"/>
            <a:ext cx="5695950" cy="444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1703388" y="2708276"/>
            <a:ext cx="27368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de-DE" sz="2000" u="sng" dirty="0"/>
              <a:t>Beweisvorsorge</a:t>
            </a:r>
            <a:endParaRPr lang="de-DE" altLang="de-DE" sz="2000" u="sng" dirty="0" smtClean="0">
              <a:ea typeface="ヒラギノ角ゴ Pro W3"/>
              <a:cs typeface="ヒラギノ角ゴ Pro W3"/>
            </a:endParaRPr>
          </a:p>
          <a:p>
            <a:pPr>
              <a:spcBef>
                <a:spcPct val="50000"/>
              </a:spcBef>
              <a:buFontTx/>
              <a:buNone/>
            </a:pPr>
            <a:r>
              <a:rPr lang="de-DE" altLang="de-DE" sz="2000" dirty="0" smtClean="0">
                <a:ea typeface="ヒラギノ角ゴ Pro W3"/>
                <a:cs typeface="ヒラギノ角ゴ Pro W3"/>
              </a:rPr>
              <a:t>Negative </a:t>
            </a:r>
            <a:r>
              <a:rPr lang="de-DE" altLang="de-DE" sz="2000" dirty="0">
                <a:ea typeface="ヒラギノ角ゴ Pro W3"/>
                <a:cs typeface="ヒラギノ角ゴ Pro W3"/>
              </a:rPr>
              <a:t>Umsätze müssen unbedingt dokumentiert werden!</a:t>
            </a:r>
          </a:p>
        </p:txBody>
      </p:sp>
    </p:spTree>
    <p:extLst>
      <p:ext uri="{BB962C8B-B14F-4D97-AF65-F5344CB8AC3E}">
        <p14:creationId xmlns:p14="http://schemas.microsoft.com/office/powerpoint/2010/main" val="30815740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74754" name="Rectangle 2"/>
          <p:cNvSpPr>
            <a:spLocks noGrp="1" noChangeArrowheads="1"/>
          </p:cNvSpPr>
          <p:nvPr>
            <p:ph type="title"/>
          </p:nvPr>
        </p:nvSpPr>
        <p:spPr/>
        <p:txBody>
          <a:bodyPr/>
          <a:lstStyle/>
          <a:p>
            <a:r>
              <a:rPr lang="de-DE" sz="3600" dirty="0"/>
              <a:t>8)Notwendige Unterlagen bei elektronischen Kassensystemen/ Verfahrensdokumentation</a:t>
            </a:r>
            <a:endParaRPr lang="de-DE" altLang="de-DE" sz="3600" dirty="0" smtClean="0"/>
          </a:p>
        </p:txBody>
      </p:sp>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4727576" y="2133601"/>
            <a:ext cx="56483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4"/>
          <p:cNvSpPr txBox="1">
            <a:spLocks noChangeArrowheads="1"/>
          </p:cNvSpPr>
          <p:nvPr/>
        </p:nvSpPr>
        <p:spPr bwMode="auto">
          <a:xfrm>
            <a:off x="1558925" y="2276476"/>
            <a:ext cx="31686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50000"/>
              </a:spcBef>
              <a:buNone/>
            </a:pPr>
            <a:r>
              <a:rPr lang="de-DE" altLang="de-DE" sz="2000" u="sng" dirty="0"/>
              <a:t>Beweisvorsorge</a:t>
            </a:r>
            <a:endParaRPr lang="de-DE" altLang="de-DE" sz="2000" u="sng" dirty="0">
              <a:ea typeface="ヒラギノ角ゴ Pro W3"/>
              <a:cs typeface="ヒラギノ角ゴ Pro W3"/>
            </a:endParaRPr>
          </a:p>
          <a:p>
            <a:pPr algn="just">
              <a:spcBef>
                <a:spcPct val="50000"/>
              </a:spcBef>
            </a:pPr>
            <a:r>
              <a:rPr lang="de-DE" altLang="de-DE" sz="2000" dirty="0" smtClean="0">
                <a:ea typeface="ヒラギノ角ゴ Pro W3"/>
                <a:cs typeface="ヒラギノ角ゴ Pro W3"/>
              </a:rPr>
              <a:t>alle </a:t>
            </a:r>
            <a:r>
              <a:rPr lang="de-DE" altLang="de-DE" sz="2000" dirty="0">
                <a:ea typeface="ヒラギノ角ゴ Pro W3"/>
                <a:cs typeface="ヒラギノ角ゴ Pro W3"/>
              </a:rPr>
              <a:t>von der Kasse erstellten Dokumente aufbewahren:</a:t>
            </a:r>
          </a:p>
          <a:p>
            <a:pPr algn="just">
              <a:spcBef>
                <a:spcPct val="50000"/>
              </a:spcBef>
            </a:pPr>
            <a:r>
              <a:rPr lang="de-DE" altLang="de-DE" sz="2000" dirty="0">
                <a:ea typeface="ヒラギノ角ゴ Pro W3"/>
                <a:cs typeface="ヒラギノ角ゴ Pro W3"/>
              </a:rPr>
              <a:t>Beispiel </a:t>
            </a:r>
            <a:r>
              <a:rPr lang="de-DE" altLang="de-DE" sz="2000" dirty="0" err="1">
                <a:ea typeface="ヒラギノ角ゴ Pro W3"/>
                <a:cs typeface="ヒラギノ角ゴ Pro W3"/>
              </a:rPr>
              <a:t>Kontrollbon</a:t>
            </a:r>
            <a:r>
              <a:rPr lang="de-DE" altLang="de-DE" sz="2000" dirty="0">
                <a:ea typeface="ヒラギノ角ゴ Pro W3"/>
                <a:cs typeface="ヒラギノ角ゴ Pro W3"/>
              </a:rPr>
              <a:t> über Registrierung</a:t>
            </a:r>
          </a:p>
          <a:p>
            <a:pPr algn="just">
              <a:spcBef>
                <a:spcPct val="50000"/>
              </a:spcBef>
            </a:pPr>
            <a:r>
              <a:rPr lang="de-DE" altLang="de-DE" sz="2000" dirty="0">
                <a:ea typeface="ヒラギノ角ゴ Pro W3"/>
                <a:cs typeface="ヒラギノ角ゴ Pro W3"/>
              </a:rPr>
              <a:t>Beispiel </a:t>
            </a:r>
            <a:r>
              <a:rPr lang="de-DE" altLang="de-DE" sz="2000" dirty="0" err="1">
                <a:ea typeface="ヒラギノ角ゴ Pro W3"/>
                <a:cs typeface="ヒラギノ角ゴ Pro W3"/>
              </a:rPr>
              <a:t>Kontrollbon</a:t>
            </a:r>
            <a:r>
              <a:rPr lang="de-DE" altLang="de-DE" sz="2000" dirty="0">
                <a:ea typeface="ヒラギノ角ゴ Pro W3"/>
                <a:cs typeface="ヒラギノ角ゴ Pro W3"/>
              </a:rPr>
              <a:t> Abrechnung (entspricht dem Zählprotokoll) </a:t>
            </a:r>
          </a:p>
        </p:txBody>
      </p:sp>
    </p:spTree>
    <p:extLst>
      <p:ext uri="{BB962C8B-B14F-4D97-AF65-F5344CB8AC3E}">
        <p14:creationId xmlns:p14="http://schemas.microsoft.com/office/powerpoint/2010/main" val="18828877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44624"/>
            <a:ext cx="9649072" cy="68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p:txBody>
          <a:bodyPr/>
          <a:lstStyle/>
          <a:p>
            <a:endParaRPr lang="de-DE"/>
          </a:p>
        </p:txBody>
      </p:sp>
      <p:sp>
        <p:nvSpPr>
          <p:cNvPr id="5" name="Inhaltsplatzhalter 4"/>
          <p:cNvSpPr>
            <a:spLocks noGrp="1"/>
          </p:cNvSpPr>
          <p:nvPr>
            <p:ph idx="1"/>
          </p:nvPr>
        </p:nvSpPr>
        <p:spPr/>
        <p:txBody>
          <a:bodyPr/>
          <a:lstStyle/>
          <a:p>
            <a:endParaRPr lang="de-DE"/>
          </a:p>
        </p:txBody>
      </p:sp>
    </p:spTree>
    <p:extLst>
      <p:ext uri="{BB962C8B-B14F-4D97-AF65-F5344CB8AC3E}">
        <p14:creationId xmlns:p14="http://schemas.microsoft.com/office/powerpoint/2010/main" val="111688706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i="1" dirty="0"/>
              <a:t>„Soweit mit Hilfe eines solchen Geräts unbare Geschäftsvorfälle (z. B. EC-Cash, ELV – Elektronisches Lastschriftverfahren) erfasst werden, muss aufgrund der erstellten Einzeldaten ein Abgleich der baren und unbaren Zahlungsvorgänge und deren zutreffende Verbuchung im Buchführungs- bzw. Aufzeichnungswerk gewährleistet sein</a:t>
            </a:r>
            <a:r>
              <a:rPr lang="de-DE" sz="2000" i="1" dirty="0" smtClean="0"/>
              <a:t>.“</a:t>
            </a:r>
          </a:p>
          <a:p>
            <a:endParaRPr lang="de-DE" sz="2000" dirty="0"/>
          </a:p>
          <a:p>
            <a:pPr marL="0" indent="0" algn="just">
              <a:buNone/>
            </a:pPr>
            <a:r>
              <a:rPr lang="de-DE" sz="2000" dirty="0" smtClean="0"/>
              <a:t>Problem in </a:t>
            </a:r>
            <a:r>
              <a:rPr lang="de-DE" sz="2000" dirty="0"/>
              <a:t>der </a:t>
            </a:r>
            <a:r>
              <a:rPr lang="de-DE" sz="2000" dirty="0" smtClean="0"/>
              <a:t>Praxis:</a:t>
            </a:r>
          </a:p>
          <a:p>
            <a:pPr algn="just"/>
            <a:r>
              <a:rPr lang="de-DE" sz="2000" dirty="0" smtClean="0"/>
              <a:t>Bei </a:t>
            </a:r>
            <a:r>
              <a:rPr lang="de-DE" sz="2000" dirty="0"/>
              <a:t>einer Vielzahl von elektronischen Aufzeichnungssystemen ist das EC-Cash-Gerät bzw. das Kreditkartenlesegerät nicht direkt mit der Kasse verbunden, d. h., die Bedienung erstellt die Rechnung durch Betätigung der „BAR“-Taste, bevor der Kunde mitteilt, wie er bezahlt. </a:t>
            </a:r>
            <a:r>
              <a:rPr lang="de-DE" sz="2000" dirty="0" smtClean="0"/>
              <a:t>-&gt; Wünscht </a:t>
            </a:r>
            <a:r>
              <a:rPr lang="de-DE" sz="2000" dirty="0"/>
              <a:t>der Kunde anschließend, per EC- oder Kreditkarte zu bezahlen, müssten die Mitarbeiter zunächst zur Kasse zurückgehen, den Tisch „reaktivieren“, den Zahlungsweg eingeben und dem Kunden dann eine neue Rechnung überreichen, oder es wird dem Kunden zunächst eine Zwischenrechnung erstellt und nachdem dieser sich zur Bezahlung geäußert hat, wird die endgültige Rechnung gedruckt.</a:t>
            </a:r>
          </a:p>
          <a:p>
            <a:pPr algn="just"/>
            <a:r>
              <a:rPr lang="de-DE" sz="2000" dirty="0"/>
              <a:t>Beide Varianten sind nach Aussage der Praxis nur in besucherarmen Zeiten möglich.</a:t>
            </a:r>
          </a:p>
          <a:p>
            <a:pPr marL="0" indent="0">
              <a:buNone/>
            </a:pPr>
            <a:endParaRPr lang="de-DE" sz="2000" dirty="0"/>
          </a:p>
          <a:p>
            <a:pPr marL="0" indent="0">
              <a:buNone/>
            </a:pPr>
            <a:endParaRPr lang="de-DE" sz="1800" dirty="0" smtClean="0"/>
          </a:p>
        </p:txBody>
      </p:sp>
      <p:sp>
        <p:nvSpPr>
          <p:cNvPr id="3" name="Titel 2"/>
          <p:cNvSpPr>
            <a:spLocks noGrp="1"/>
          </p:cNvSpPr>
          <p:nvPr>
            <p:ph type="title"/>
          </p:nvPr>
        </p:nvSpPr>
        <p:spPr/>
        <p:txBody>
          <a:bodyPr/>
          <a:lstStyle/>
          <a:p>
            <a:pPr marL="742950" indent="-742950">
              <a:buFont typeface="+mj-lt"/>
              <a:buAutoNum type="arabicParenR" startAt="9"/>
              <a:defRPr/>
            </a:pPr>
            <a:r>
              <a:rPr lang="de-DE" sz="3600" dirty="0"/>
              <a:t>Bare – unbare Geschäftsvorfälle</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50</a:t>
            </a:fld>
            <a:endParaRPr lang="de-DE"/>
          </a:p>
        </p:txBody>
      </p:sp>
    </p:spTree>
    <p:extLst>
      <p:ext uri="{BB962C8B-B14F-4D97-AF65-F5344CB8AC3E}">
        <p14:creationId xmlns:p14="http://schemas.microsoft.com/office/powerpoint/2010/main" val="3475944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just">
              <a:buNone/>
            </a:pPr>
            <a:r>
              <a:rPr lang="de-DE" sz="1800" dirty="0" smtClean="0"/>
              <a:t>Somit </a:t>
            </a:r>
            <a:r>
              <a:rPr lang="de-DE" sz="1800" dirty="0"/>
              <a:t>hat das in der Praxis durchgeführte Verfahren zur Folge, dass in den Kassendaten dieser Umsatz als „Barumsatz“ gespeichert wird, obwohl der Kunde tatsächlich mit EC- oder Kreditkarte bezahlt hat. Damit ist im System der Geschäftsvorfall nicht den Grundsätzen ordnungsgemäßer Buchführung entsprechend „richtig“ dargestellt worden, denn im System wird der Umsatz als Barumsatz ausgewiesen, obwohl er tatsächlich unbar bezahlt wurde. </a:t>
            </a:r>
            <a:r>
              <a:rPr lang="de-DE" sz="1800" u="sng" dirty="0"/>
              <a:t>Im Rahmen einer Betriebsprüfung stellt dieser Sachverhalt einen formellen Mangel in der Buchführung dar</a:t>
            </a:r>
            <a:r>
              <a:rPr lang="de-DE" sz="1800" u="sng" dirty="0" smtClean="0"/>
              <a:t>. So sieht es jedenfalls derzeit die Finanzverwaltung.</a:t>
            </a:r>
            <a:endParaRPr lang="de-DE" sz="1800" u="sng" dirty="0"/>
          </a:p>
          <a:p>
            <a:pPr marL="0" indent="0">
              <a:buNone/>
            </a:pPr>
            <a:endParaRPr lang="de-DE" sz="1800" dirty="0"/>
          </a:p>
          <a:p>
            <a:pPr marL="0" indent="0">
              <a:buNone/>
            </a:pPr>
            <a:r>
              <a:rPr lang="de-DE" sz="1800" dirty="0"/>
              <a:t>Die Praxis könnte den Sachverhalt nur dann richtig lösen, wenn</a:t>
            </a:r>
          </a:p>
          <a:p>
            <a:pPr marL="0" indent="0">
              <a:buNone/>
            </a:pPr>
            <a:endParaRPr lang="de-DE" sz="1800" dirty="0"/>
          </a:p>
          <a:p>
            <a:r>
              <a:rPr lang="de-DE" sz="1800" dirty="0"/>
              <a:t>vor Bezahlung der Gast gefragt wird, wie er bezahlen möchte, und ihm erst anschließend die Rechnung zur Zahlung übergeben wird oder</a:t>
            </a:r>
          </a:p>
          <a:p>
            <a:r>
              <a:rPr lang="de-DE" sz="1800" dirty="0" smtClean="0"/>
              <a:t>der </a:t>
            </a:r>
            <a:r>
              <a:rPr lang="de-DE" sz="1800" dirty="0"/>
              <a:t>Kunde zunächst eine Zwischenrechnung und nach Zahlung die endgültige Rechnung erhält oder</a:t>
            </a:r>
          </a:p>
          <a:p>
            <a:r>
              <a:rPr lang="de-DE" sz="1800" dirty="0" smtClean="0"/>
              <a:t>der </a:t>
            </a:r>
            <a:r>
              <a:rPr lang="de-DE" sz="1800" dirty="0"/>
              <a:t>Tisch reaktiviert und anschließend der Zahlungsweg neu gebucht wird.</a:t>
            </a:r>
          </a:p>
          <a:p>
            <a:pPr marL="0" indent="0">
              <a:buNone/>
            </a:pPr>
            <a:endParaRPr lang="de-DE" sz="1800" dirty="0"/>
          </a:p>
          <a:p>
            <a:pPr marL="0" indent="0">
              <a:buNone/>
            </a:pPr>
            <a:endParaRPr lang="de-DE" sz="1800" dirty="0" smtClean="0"/>
          </a:p>
        </p:txBody>
      </p:sp>
      <p:sp>
        <p:nvSpPr>
          <p:cNvPr id="3" name="Titel 2"/>
          <p:cNvSpPr>
            <a:spLocks noGrp="1"/>
          </p:cNvSpPr>
          <p:nvPr>
            <p:ph type="title"/>
          </p:nvPr>
        </p:nvSpPr>
        <p:spPr/>
        <p:txBody>
          <a:bodyPr/>
          <a:lstStyle/>
          <a:p>
            <a:pPr marL="742950" indent="-742950">
              <a:buFont typeface="+mj-lt"/>
              <a:buAutoNum type="arabicParenR" startAt="9"/>
              <a:defRPr/>
            </a:pPr>
            <a:r>
              <a:rPr lang="de-DE" sz="3600" dirty="0"/>
              <a:t>Bare – unbare Geschäftsvorfälle</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51</a:t>
            </a:fld>
            <a:endParaRPr lang="de-DE"/>
          </a:p>
        </p:txBody>
      </p:sp>
    </p:spTree>
    <p:extLst>
      <p:ext uri="{BB962C8B-B14F-4D97-AF65-F5344CB8AC3E}">
        <p14:creationId xmlns:p14="http://schemas.microsoft.com/office/powerpoint/2010/main" val="305762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just">
              <a:buNone/>
            </a:pPr>
            <a:r>
              <a:rPr lang="de-DE" sz="2000" dirty="0" smtClean="0"/>
              <a:t>Richtig </a:t>
            </a:r>
            <a:r>
              <a:rPr lang="de-DE" sz="2000" dirty="0"/>
              <a:t>betrachtet handelt es sich in den einschlägigen Fällen aber gerade nicht um eine</a:t>
            </a:r>
          </a:p>
          <a:p>
            <a:pPr marL="0" indent="0" algn="just">
              <a:buNone/>
            </a:pPr>
            <a:r>
              <a:rPr lang="de-DE" sz="2000" dirty="0"/>
              <a:t>,,nicht </a:t>
            </a:r>
            <a:r>
              <a:rPr lang="de-DE" sz="2000" dirty="0" smtClean="0"/>
              <a:t>getrennte </a:t>
            </a:r>
            <a:r>
              <a:rPr lang="de-DE" sz="2000" dirty="0"/>
              <a:t>Verbuchung von baren und unbaren </a:t>
            </a:r>
            <a:r>
              <a:rPr lang="de-DE" sz="2000" dirty="0" smtClean="0"/>
              <a:t>Geschäftsvorfällen":</a:t>
            </a:r>
          </a:p>
          <a:p>
            <a:pPr marL="0" indent="0" algn="just">
              <a:buNone/>
            </a:pPr>
            <a:endParaRPr lang="de-DE" sz="2000" dirty="0"/>
          </a:p>
          <a:p>
            <a:pPr marL="342900" indent="-342900" algn="just">
              <a:buFont typeface="+mj-lt"/>
              <a:buAutoNum type="arabicPeriod"/>
            </a:pPr>
            <a:r>
              <a:rPr lang="de-DE" sz="2000" dirty="0" smtClean="0"/>
              <a:t>Tatsächlich </a:t>
            </a:r>
            <a:r>
              <a:rPr lang="de-DE" sz="2000" dirty="0"/>
              <a:t>w</a:t>
            </a:r>
            <a:r>
              <a:rPr lang="de-DE" sz="2000" dirty="0" smtClean="0"/>
              <a:t>ird </a:t>
            </a:r>
            <a:r>
              <a:rPr lang="de-DE" sz="2000" dirty="0"/>
              <a:t>nämlich </a:t>
            </a:r>
            <a:r>
              <a:rPr lang="de-DE" sz="2000" dirty="0" smtClean="0"/>
              <a:t>regelmäßig innerhalb des Kassensystems </a:t>
            </a:r>
            <a:r>
              <a:rPr lang="de-DE" sz="2000" dirty="0"/>
              <a:t>eine. </a:t>
            </a:r>
            <a:r>
              <a:rPr lang="de-DE" sz="2000" dirty="0" smtClean="0"/>
              <a:t>ausreichend </a:t>
            </a:r>
            <a:r>
              <a:rPr lang="de-DE" sz="2000" dirty="0"/>
              <a:t>differenzierende </a:t>
            </a:r>
            <a:r>
              <a:rPr lang="de-DE" sz="2000" dirty="0" smtClean="0"/>
              <a:t>Kennzeichnung vorgenommen</a:t>
            </a:r>
            <a:r>
              <a:rPr lang="de-DE" sz="2000" dirty="0"/>
              <a:t>.</a:t>
            </a:r>
          </a:p>
          <a:p>
            <a:pPr marL="342900" indent="-342900" algn="just">
              <a:buFont typeface="+mj-lt"/>
              <a:buAutoNum type="arabicPeriod"/>
            </a:pPr>
            <a:r>
              <a:rPr lang="de-DE" sz="2000" dirty="0" smtClean="0"/>
              <a:t>Hinzu </a:t>
            </a:r>
            <a:r>
              <a:rPr lang="de-DE" sz="2000" dirty="0"/>
              <a:t>kommt, dass auch durch die Austragung der </a:t>
            </a:r>
            <a:r>
              <a:rPr lang="de-DE" sz="2000" dirty="0" smtClean="0"/>
              <a:t>EC-Kartenumsätze </a:t>
            </a:r>
            <a:r>
              <a:rPr lang="de-DE" sz="2000" dirty="0"/>
              <a:t>über </a:t>
            </a:r>
            <a:r>
              <a:rPr lang="de-DE" sz="2000" dirty="0" smtClean="0"/>
              <a:t>den Geldtransit </a:t>
            </a:r>
            <a:r>
              <a:rPr lang="de-DE" sz="2000" dirty="0"/>
              <a:t>der </a:t>
            </a:r>
            <a:r>
              <a:rPr lang="de-DE" sz="2000" dirty="0" smtClean="0"/>
              <a:t>korrekte </a:t>
            </a:r>
            <a:r>
              <a:rPr lang="de-DE" sz="2000" dirty="0"/>
              <a:t>Tagesendbestand </a:t>
            </a:r>
            <a:r>
              <a:rPr lang="de-DE" sz="2000" dirty="0" smtClean="0"/>
              <a:t>der Kasse </a:t>
            </a:r>
            <a:r>
              <a:rPr lang="de-DE" sz="2000" dirty="0"/>
              <a:t>dargestellt </a:t>
            </a:r>
            <a:r>
              <a:rPr lang="de-DE" sz="2000" dirty="0" smtClean="0"/>
              <a:t>wird.</a:t>
            </a:r>
            <a:endParaRPr lang="de-DE" sz="2000" dirty="0"/>
          </a:p>
          <a:p>
            <a:pPr marL="342900" indent="-342900" algn="just">
              <a:buFont typeface="+mj-lt"/>
              <a:buAutoNum type="arabicPeriod"/>
            </a:pPr>
            <a:r>
              <a:rPr lang="de-DE" sz="2000" dirty="0" smtClean="0"/>
              <a:t>Schließlich </a:t>
            </a:r>
            <a:r>
              <a:rPr lang="de-DE" sz="2000" dirty="0"/>
              <a:t>kann die Richtigkeit der entsprechenden Ein- und </a:t>
            </a:r>
            <a:r>
              <a:rPr lang="de-DE" sz="2000" dirty="0" smtClean="0"/>
              <a:t>Austragungen </a:t>
            </a:r>
            <a:r>
              <a:rPr lang="de-DE" sz="2000" dirty="0"/>
              <a:t>über den Geldeingang auf dem Bankkonto </a:t>
            </a:r>
            <a:r>
              <a:rPr lang="de-DE" sz="2000" dirty="0" smtClean="0"/>
              <a:t>verifiziert werden</a:t>
            </a:r>
            <a:r>
              <a:rPr lang="de-DE" sz="2000" dirty="0"/>
              <a:t>.</a:t>
            </a:r>
          </a:p>
          <a:p>
            <a:pPr marL="0" indent="0">
              <a:buNone/>
            </a:pPr>
            <a:endParaRPr lang="de-DE" sz="2000" dirty="0" smtClean="0"/>
          </a:p>
          <a:p>
            <a:pPr marL="0" indent="0">
              <a:buNone/>
            </a:pPr>
            <a:r>
              <a:rPr lang="de-DE" sz="2000" dirty="0" smtClean="0"/>
              <a:t>Hierzu liegt derzeit „nur“ ein BMF-Schreiben vor, welches zwar für die Finanzämter, nicht jedoch für die Gerichte gültig ist. Die Entwicklung bleibt abzuwarten.</a:t>
            </a:r>
          </a:p>
        </p:txBody>
      </p:sp>
      <p:sp>
        <p:nvSpPr>
          <p:cNvPr id="3" name="Titel 2"/>
          <p:cNvSpPr>
            <a:spLocks noGrp="1"/>
          </p:cNvSpPr>
          <p:nvPr>
            <p:ph type="title"/>
          </p:nvPr>
        </p:nvSpPr>
        <p:spPr/>
        <p:txBody>
          <a:bodyPr/>
          <a:lstStyle/>
          <a:p>
            <a:pPr marL="742950" indent="-742950">
              <a:buFont typeface="+mj-lt"/>
              <a:buAutoNum type="arabicParenR" startAt="9"/>
              <a:defRPr/>
            </a:pPr>
            <a:r>
              <a:rPr lang="de-DE" sz="3600" dirty="0"/>
              <a:t>Bare – unbare Geschäftsvorfälle</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52</a:t>
            </a:fld>
            <a:endParaRPr lang="de-DE"/>
          </a:p>
        </p:txBody>
      </p:sp>
    </p:spTree>
    <p:extLst>
      <p:ext uri="{BB962C8B-B14F-4D97-AF65-F5344CB8AC3E}">
        <p14:creationId xmlns:p14="http://schemas.microsoft.com/office/powerpoint/2010/main" val="2248283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Beispiele für Manipulationen</a:t>
            </a:r>
            <a:endParaRPr lang="de-DE" dirty="0"/>
          </a:p>
          <a:p>
            <a:pPr marL="0" indent="0">
              <a:buNone/>
            </a:pPr>
            <a:endParaRPr lang="de-DE" dirty="0" smtClean="0"/>
          </a:p>
        </p:txBody>
      </p:sp>
      <p:sp>
        <p:nvSpPr>
          <p:cNvPr id="3" name="Titel 2"/>
          <p:cNvSpPr>
            <a:spLocks noGrp="1"/>
          </p:cNvSpPr>
          <p:nvPr>
            <p:ph type="title"/>
          </p:nvPr>
        </p:nvSpPr>
        <p:spPr/>
        <p:txBody>
          <a:bodyPr/>
          <a:lstStyle/>
          <a:p>
            <a:pPr marL="742950" indent="-742950">
              <a:buFont typeface="+mj-lt"/>
              <a:buAutoNum type="arabicParenR" startAt="10"/>
              <a:defRPr/>
            </a:pPr>
            <a:r>
              <a:rPr lang="de-DE" sz="4000" dirty="0" smtClean="0"/>
              <a:t>Manipulationen</a:t>
            </a:r>
            <a:endParaRPr lang="de-DE" sz="40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53</a:t>
            </a:fld>
            <a:endParaRPr lang="de-DE"/>
          </a:p>
        </p:txBody>
      </p:sp>
      <p:graphicFrame>
        <p:nvGraphicFramePr>
          <p:cNvPr id="6" name="Diagramm 5"/>
          <p:cNvGraphicFramePr/>
          <p:nvPr>
            <p:extLst>
              <p:ext uri="{D42A27DB-BD31-4B8C-83A1-F6EECF244321}">
                <p14:modId xmlns:p14="http://schemas.microsoft.com/office/powerpoint/2010/main" val="2680864864"/>
              </p:ext>
            </p:extLst>
          </p:nvPr>
        </p:nvGraphicFramePr>
        <p:xfrm>
          <a:off x="2999656" y="332656"/>
          <a:ext cx="9192344" cy="638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20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
          <p:cNvSpPr>
            <a:spLocks noGrp="1"/>
          </p:cNvSpPr>
          <p:nvPr>
            <p:ph idx="1"/>
          </p:nvPr>
        </p:nvSpPr>
        <p:spPr/>
        <p:txBody>
          <a:bodyPr/>
          <a:lstStyle/>
          <a:p>
            <a:pPr marL="0" indent="0">
              <a:buNone/>
            </a:pPr>
            <a:r>
              <a:rPr lang="de-DE" dirty="0" smtClean="0"/>
              <a:t>Manipulation mit mobilen </a:t>
            </a:r>
            <a:endParaRPr lang="de-DE" dirty="0" smtClean="0"/>
          </a:p>
          <a:p>
            <a:pPr marL="0" indent="0">
              <a:buNone/>
            </a:pPr>
            <a:r>
              <a:rPr lang="de-DE" dirty="0" smtClean="0"/>
              <a:t>Kassengeräten</a:t>
            </a:r>
            <a:endParaRPr lang="de-DE" dirty="0"/>
          </a:p>
          <a:p>
            <a:pPr marL="0" indent="0">
              <a:buNone/>
            </a:pPr>
            <a:endParaRPr lang="de-DE" dirty="0" smtClean="0"/>
          </a:p>
        </p:txBody>
      </p:sp>
      <p:sp>
        <p:nvSpPr>
          <p:cNvPr id="9" name="Titel 2"/>
          <p:cNvSpPr>
            <a:spLocks noGrp="1"/>
          </p:cNvSpPr>
          <p:nvPr>
            <p:ph type="title"/>
          </p:nvPr>
        </p:nvSpPr>
        <p:spPr/>
        <p:txBody>
          <a:bodyPr/>
          <a:lstStyle/>
          <a:p>
            <a:pPr marL="742950" indent="-742950">
              <a:buFont typeface="+mj-lt"/>
              <a:buAutoNum type="arabicParenR" startAt="10"/>
              <a:defRPr/>
            </a:pPr>
            <a:r>
              <a:rPr lang="de-DE" sz="4000" dirty="0" smtClean="0"/>
              <a:t>Manipulationen</a:t>
            </a:r>
            <a:endParaRPr lang="de-DE" sz="40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54</a:t>
            </a:fld>
            <a:endParaRPr lang="de-DE"/>
          </a:p>
        </p:txBody>
      </p:sp>
      <p:pic>
        <p:nvPicPr>
          <p:cNvPr id="6" name="Grafik 5"/>
          <p:cNvPicPr>
            <a:picLocks noChangeAspect="1"/>
          </p:cNvPicPr>
          <p:nvPr/>
        </p:nvPicPr>
        <p:blipFill>
          <a:blip r:embed="rId2"/>
          <a:stretch>
            <a:fillRect/>
          </a:stretch>
        </p:blipFill>
        <p:spPr>
          <a:xfrm>
            <a:off x="5101702" y="246952"/>
            <a:ext cx="6731027" cy="6109403"/>
          </a:xfrm>
          <a:prstGeom prst="rect">
            <a:avLst/>
          </a:prstGeom>
        </p:spPr>
      </p:pic>
    </p:spTree>
    <p:extLst>
      <p:ext uri="{BB962C8B-B14F-4D97-AF65-F5344CB8AC3E}">
        <p14:creationId xmlns:p14="http://schemas.microsoft.com/office/powerpoint/2010/main" val="2067280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
          <p:cNvSpPr>
            <a:spLocks noGrp="1"/>
          </p:cNvSpPr>
          <p:nvPr>
            <p:ph idx="1"/>
          </p:nvPr>
        </p:nvSpPr>
        <p:spPr/>
        <p:txBody>
          <a:bodyPr/>
          <a:lstStyle/>
          <a:p>
            <a:pPr marL="0" indent="0">
              <a:buNone/>
            </a:pPr>
            <a:r>
              <a:rPr lang="de-DE" dirty="0" smtClean="0"/>
              <a:t>Hinweis für den Bediener </a:t>
            </a:r>
            <a:endParaRPr lang="de-DE" dirty="0" smtClean="0"/>
          </a:p>
          <a:p>
            <a:pPr marL="0" indent="0">
              <a:buNone/>
            </a:pPr>
            <a:r>
              <a:rPr lang="de-DE" dirty="0" smtClean="0"/>
              <a:t>aus </a:t>
            </a:r>
            <a:r>
              <a:rPr lang="de-DE" dirty="0" smtClean="0"/>
              <a:t>einem </a:t>
            </a:r>
            <a:r>
              <a:rPr lang="de-DE" dirty="0" err="1" smtClean="0"/>
              <a:t>Zapperprogramm</a:t>
            </a:r>
            <a:endParaRPr lang="de-DE" dirty="0"/>
          </a:p>
          <a:p>
            <a:pPr marL="0" indent="0">
              <a:buNone/>
            </a:pPr>
            <a:endParaRPr lang="de-DE" dirty="0" smtClean="0"/>
          </a:p>
        </p:txBody>
      </p:sp>
      <p:sp>
        <p:nvSpPr>
          <p:cNvPr id="9" name="Titel 2"/>
          <p:cNvSpPr>
            <a:spLocks noGrp="1"/>
          </p:cNvSpPr>
          <p:nvPr>
            <p:ph type="title"/>
          </p:nvPr>
        </p:nvSpPr>
        <p:spPr/>
        <p:txBody>
          <a:bodyPr/>
          <a:lstStyle/>
          <a:p>
            <a:pPr marL="742950" indent="-742950">
              <a:buFont typeface="+mj-lt"/>
              <a:buAutoNum type="arabicParenR" startAt="10"/>
              <a:defRPr/>
            </a:pPr>
            <a:r>
              <a:rPr lang="de-DE" sz="4000" dirty="0" smtClean="0"/>
              <a:t>Manipulationen</a:t>
            </a:r>
            <a:endParaRPr lang="de-DE" sz="40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55</a:t>
            </a:fld>
            <a:endParaRPr lang="de-DE"/>
          </a:p>
        </p:txBody>
      </p:sp>
      <p:sp>
        <p:nvSpPr>
          <p:cNvPr id="8" name="Inhaltsplatzhalter 1"/>
          <p:cNvSpPr txBox="1">
            <a:spLocks/>
          </p:cNvSpPr>
          <p:nvPr/>
        </p:nvSpPr>
        <p:spPr bwMode="auto">
          <a:xfrm>
            <a:off x="5375920" y="1620000"/>
            <a:ext cx="6552728" cy="4500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1pPr>
            <a:lvl2pPr marL="742932" indent="-28574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2pPr>
            <a:lvl3pPr marL="1142971"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3pPr>
            <a:lvl4pPr marL="1600160"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4pPr>
            <a:lvl5pPr marL="2057349" indent="-228594" algn="l" rtl="0" eaLnBrk="1" fontAlgn="base" hangingPunct="1">
              <a:spcBef>
                <a:spcPct val="20000"/>
              </a:spcBef>
              <a:spcAft>
                <a:spcPct val="0"/>
              </a:spcAft>
              <a:buChar char="»"/>
              <a:defRPr sz="2800" baseline="0">
                <a:solidFill>
                  <a:schemeClr val="tx1"/>
                </a:solidFill>
                <a:latin typeface="DejaVu Sans Condensed" panose="020B0606030804020204" pitchFamily="34" charset="2"/>
                <a:ea typeface="DejaVu Sans Condensed" panose="020B0606030804020204" pitchFamily="34" charset="2"/>
                <a:cs typeface="DejaVu Sans Condensed" panose="020B0606030804020204" pitchFamily="34" charset="2"/>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buFontTx/>
              <a:buNone/>
            </a:pPr>
            <a:endParaRPr lang="de-DE" kern="0" dirty="0" smtClean="0"/>
          </a:p>
          <a:p>
            <a:pPr marL="0" indent="0">
              <a:buFontTx/>
              <a:buNone/>
            </a:pPr>
            <a:endParaRPr lang="de-DE" kern="0" dirty="0"/>
          </a:p>
          <a:p>
            <a:pPr marL="0" indent="0">
              <a:buFontTx/>
              <a:buNone/>
            </a:pPr>
            <a:r>
              <a:rPr lang="de-DE" kern="0" dirty="0" smtClean="0"/>
              <a:t>			Bitte nicht vergessen:</a:t>
            </a:r>
          </a:p>
          <a:p>
            <a:pPr marL="0" indent="0">
              <a:buFontTx/>
              <a:buNone/>
            </a:pPr>
            <a:r>
              <a:rPr lang="de-DE" kern="0" dirty="0" smtClean="0"/>
              <a:t>- unbedingt den „alten“ Kassenzettel vernichten</a:t>
            </a:r>
          </a:p>
          <a:p>
            <a:pPr marL="0" indent="0">
              <a:buNone/>
            </a:pPr>
            <a:r>
              <a:rPr lang="de-DE" kern="0" dirty="0" smtClean="0"/>
              <a:t>- aus der Historie den „neuen“ Kassenzettel drucken</a:t>
            </a:r>
          </a:p>
          <a:p>
            <a:pPr marL="0" indent="0">
              <a:buNone/>
            </a:pPr>
            <a:r>
              <a:rPr lang="de-DE" kern="0" dirty="0" smtClean="0"/>
              <a:t>- und im Kassenbuch die Zahlen korrigieren …..</a:t>
            </a:r>
          </a:p>
          <a:p>
            <a:pPr marL="0" indent="0">
              <a:buFontTx/>
              <a:buNone/>
            </a:pPr>
            <a:endParaRPr lang="de-DE" kern="0" dirty="0" smtClean="0"/>
          </a:p>
          <a:p>
            <a:pPr marL="0" indent="0">
              <a:buFontTx/>
              <a:buNone/>
            </a:pPr>
            <a:endParaRPr lang="de-DE" kern="0" dirty="0" smtClean="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00808"/>
            <a:ext cx="1428750" cy="1428750"/>
          </a:xfrm>
          <a:prstGeom prst="rect">
            <a:avLst/>
          </a:prstGeom>
        </p:spPr>
      </p:pic>
    </p:spTree>
    <p:extLst>
      <p:ext uri="{BB962C8B-B14F-4D97-AF65-F5344CB8AC3E}">
        <p14:creationId xmlns:p14="http://schemas.microsoft.com/office/powerpoint/2010/main" val="240219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52226" name="Rectangle 2"/>
          <p:cNvSpPr>
            <a:spLocks noGrp="1" noChangeArrowheads="1"/>
          </p:cNvSpPr>
          <p:nvPr>
            <p:ph type="title"/>
          </p:nvPr>
        </p:nvSpPr>
        <p:spPr/>
        <p:txBody>
          <a:bodyPr/>
          <a:lstStyle/>
          <a:p>
            <a:r>
              <a:rPr lang="de-DE" sz="3600" dirty="0" smtClean="0"/>
              <a:t>10) Manipulationen </a:t>
            </a:r>
            <a:br>
              <a:rPr lang="de-DE" sz="3600" dirty="0" smtClean="0"/>
            </a:br>
            <a:r>
              <a:rPr lang="de-DE" sz="3600" dirty="0" smtClean="0"/>
              <a:t>              </a:t>
            </a:r>
            <a:r>
              <a:rPr lang="de-DE" altLang="de-DE" sz="2800" dirty="0" smtClean="0">
                <a:solidFill>
                  <a:schemeClr val="tx1"/>
                </a:solidFill>
              </a:rPr>
              <a:t>Zeitreihenvergleich – der vergessene Tisch</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989139"/>
            <a:ext cx="59626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3216276" y="5876925"/>
            <a:ext cx="5400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de-DE" altLang="de-DE" sz="1800">
                <a:ea typeface="ヒラギノ角ゴ Pro W3"/>
                <a:cs typeface="ヒラギノ角ゴ Pro W3"/>
              </a:rPr>
              <a:t>Auswertung von Journaldaten im Zeitreihenvergleich</a:t>
            </a:r>
          </a:p>
        </p:txBody>
      </p:sp>
    </p:spTree>
    <p:extLst>
      <p:ext uri="{BB962C8B-B14F-4D97-AF65-F5344CB8AC3E}">
        <p14:creationId xmlns:p14="http://schemas.microsoft.com/office/powerpoint/2010/main" val="278075977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50178" name="Rectangle 2"/>
          <p:cNvSpPr>
            <a:spLocks noGrp="1" noChangeArrowheads="1"/>
          </p:cNvSpPr>
          <p:nvPr>
            <p:ph type="title"/>
          </p:nvPr>
        </p:nvSpPr>
        <p:spPr/>
        <p:txBody>
          <a:bodyPr/>
          <a:lstStyle/>
          <a:p>
            <a:r>
              <a:rPr lang="de-DE" dirty="0" smtClean="0"/>
              <a:t>10) Manipulationen </a:t>
            </a:r>
            <a:br>
              <a:rPr lang="de-DE" dirty="0" smtClean="0"/>
            </a:br>
            <a:r>
              <a:rPr lang="de-DE" dirty="0" smtClean="0"/>
              <a:t>            </a:t>
            </a:r>
            <a:r>
              <a:rPr lang="de-DE" altLang="de-DE" sz="2800" dirty="0" smtClean="0">
                <a:solidFill>
                  <a:schemeClr val="tx1"/>
                </a:solidFill>
              </a:rPr>
              <a:t>Tagesendbestände – der Sägezahn</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916114"/>
            <a:ext cx="76009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77498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dirty="0" smtClean="0"/>
              <a:t>Bestandteile der technischen Sicherheitseinrichtung</a:t>
            </a:r>
          </a:p>
        </p:txBody>
      </p:sp>
      <p:sp>
        <p:nvSpPr>
          <p:cNvPr id="3" name="Titel 2"/>
          <p:cNvSpPr>
            <a:spLocks noGrp="1"/>
          </p:cNvSpPr>
          <p:nvPr>
            <p:ph type="title"/>
          </p:nvPr>
        </p:nvSpPr>
        <p:spPr/>
        <p:txBody>
          <a:bodyPr/>
          <a:lstStyle/>
          <a:p>
            <a:pPr marL="742950" indent="-742950">
              <a:buFont typeface="+mj-lt"/>
              <a:buAutoNum type="arabicParenR" startAt="10"/>
              <a:defRPr/>
            </a:pPr>
            <a:r>
              <a:rPr lang="de-DE" sz="3600" dirty="0" smtClean="0"/>
              <a:t>Künftig </a:t>
            </a:r>
            <a:r>
              <a:rPr lang="de-DE" sz="3600" dirty="0"/>
              <a:t>verpflichtende </a:t>
            </a:r>
            <a:r>
              <a:rPr lang="de-DE" sz="3600" dirty="0" smtClean="0"/>
              <a:t>Sicherheitseinrichtung</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58</a:t>
            </a:fld>
            <a:endParaRPr lang="de-DE"/>
          </a:p>
        </p:txBody>
      </p:sp>
      <p:graphicFrame>
        <p:nvGraphicFramePr>
          <p:cNvPr id="6" name="Diagramm 5"/>
          <p:cNvGraphicFramePr/>
          <p:nvPr>
            <p:extLst>
              <p:ext uri="{D42A27DB-BD31-4B8C-83A1-F6EECF244321}">
                <p14:modId xmlns:p14="http://schemas.microsoft.com/office/powerpoint/2010/main" val="1329625427"/>
              </p:ext>
            </p:extLst>
          </p:nvPr>
        </p:nvGraphicFramePr>
        <p:xfrm>
          <a:off x="335360" y="719666"/>
          <a:ext cx="11377264" cy="5636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2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just">
              <a:buNone/>
            </a:pPr>
            <a:r>
              <a:rPr lang="de-DE" sz="2000" dirty="0"/>
              <a:t>Gesetzlich ist vorgeschrieben, dass für die Aufzeichnung eines Geschäftsvorfalls bzw. eines anderen Vorgangs i. S. des § 146a Abs. 1 Satz 1 AO von einem elektronischen Aufzeichnungssystem unmittelbar bei Beginn eine neue Transaktion gestartet werden muss, die nach den Vorgaben des § 2 KassenSichV zu protokollieren ist, d. h., die Kasseneinzeldaten der Transaktion müssen enthalten:</a:t>
            </a:r>
          </a:p>
          <a:p>
            <a:pPr algn="just"/>
            <a:r>
              <a:rPr lang="de-DE" sz="2000" dirty="0"/>
              <a:t>den Zeitpunkt des Vorgangsbeginns,</a:t>
            </a:r>
          </a:p>
          <a:p>
            <a:pPr algn="just"/>
            <a:r>
              <a:rPr lang="de-DE" sz="2000" dirty="0"/>
              <a:t>eine eindeutige und fortlaufende Transaktionsnummer (z. B. Sequenznummer),</a:t>
            </a:r>
          </a:p>
          <a:p>
            <a:pPr algn="just"/>
            <a:r>
              <a:rPr lang="de-DE" sz="2000" dirty="0"/>
              <a:t>die Art des Vorgangs,</a:t>
            </a:r>
          </a:p>
          <a:p>
            <a:pPr algn="just"/>
            <a:r>
              <a:rPr lang="de-DE" sz="2000" dirty="0"/>
              <a:t>die Daten des Vorgangs,</a:t>
            </a:r>
          </a:p>
          <a:p>
            <a:pPr algn="just"/>
            <a:r>
              <a:rPr lang="de-DE" sz="2000" dirty="0"/>
              <a:t>die Zahlungsart,</a:t>
            </a:r>
          </a:p>
          <a:p>
            <a:pPr algn="just"/>
            <a:r>
              <a:rPr lang="de-DE" sz="2000" dirty="0"/>
              <a:t>den Zeitpunkt der Vorgangsbeendigung oder des </a:t>
            </a:r>
            <a:r>
              <a:rPr lang="de-DE" sz="2000" dirty="0" err="1"/>
              <a:t>Vorgangsabruchs</a:t>
            </a:r>
            <a:r>
              <a:rPr lang="de-DE" sz="2000" dirty="0"/>
              <a:t>,</a:t>
            </a:r>
          </a:p>
          <a:p>
            <a:pPr algn="just"/>
            <a:r>
              <a:rPr lang="de-DE" sz="2000" dirty="0"/>
              <a:t>einen </a:t>
            </a:r>
            <a:r>
              <a:rPr lang="de-DE" sz="2000" dirty="0" err="1"/>
              <a:t>Prüfwert</a:t>
            </a:r>
            <a:r>
              <a:rPr lang="de-DE" sz="2000" dirty="0"/>
              <a:t> sowie</a:t>
            </a:r>
          </a:p>
          <a:p>
            <a:pPr algn="just"/>
            <a:r>
              <a:rPr lang="de-DE" sz="2000" dirty="0"/>
              <a:t>die Seriennummer des elektronischen Aufzeichnungssystems oder die Seriennummer des Sicherheitsmoduls.</a:t>
            </a:r>
          </a:p>
          <a:p>
            <a:pPr marL="0" indent="0">
              <a:buNone/>
            </a:pPr>
            <a:endParaRPr lang="de-DE" sz="2000" dirty="0" smtClean="0"/>
          </a:p>
        </p:txBody>
      </p:sp>
      <p:sp>
        <p:nvSpPr>
          <p:cNvPr id="3" name="Titel 2"/>
          <p:cNvSpPr>
            <a:spLocks noGrp="1"/>
          </p:cNvSpPr>
          <p:nvPr>
            <p:ph type="title"/>
          </p:nvPr>
        </p:nvSpPr>
        <p:spPr/>
        <p:txBody>
          <a:bodyPr/>
          <a:lstStyle/>
          <a:p>
            <a:pPr marL="742950" indent="-742950">
              <a:buFont typeface="+mj-lt"/>
              <a:buAutoNum type="arabicParenR" startAt="10"/>
              <a:defRPr/>
            </a:pPr>
            <a:r>
              <a:rPr lang="de-DE" sz="3600" dirty="0" smtClean="0"/>
              <a:t>Künftig </a:t>
            </a:r>
            <a:r>
              <a:rPr lang="de-DE" sz="3600" dirty="0"/>
              <a:t>verpflichtende </a:t>
            </a:r>
            <a:r>
              <a:rPr lang="de-DE" sz="3600" dirty="0" smtClean="0"/>
              <a:t>Sicherheitseinrichtung</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59</a:t>
            </a:fld>
            <a:endParaRPr lang="de-DE"/>
          </a:p>
        </p:txBody>
      </p:sp>
    </p:spTree>
    <p:extLst>
      <p:ext uri="{BB962C8B-B14F-4D97-AF65-F5344CB8AC3E}">
        <p14:creationId xmlns:p14="http://schemas.microsoft.com/office/powerpoint/2010/main" val="3726458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sp>
        <p:nvSpPr>
          <p:cNvPr id="19458" name="Rectangle 2"/>
          <p:cNvSpPr>
            <a:spLocks noGrp="1" noChangeArrowheads="1"/>
          </p:cNvSpPr>
          <p:nvPr>
            <p:ph type="title"/>
          </p:nvPr>
        </p:nvSpPr>
        <p:spPr/>
        <p:txBody>
          <a:bodyPr/>
          <a:lstStyle/>
          <a:p>
            <a:pPr eaLnBrk="1" hangingPunct="1"/>
            <a:r>
              <a:rPr lang="de-DE" altLang="de-DE" smtClean="0"/>
              <a:t>Aufgaben moderner Kassensysteme</a:t>
            </a:r>
          </a:p>
        </p:txBody>
      </p:sp>
      <p:grpSp>
        <p:nvGrpSpPr>
          <p:cNvPr id="19459" name="Diagram 4"/>
          <p:cNvGrpSpPr>
            <a:grpSpLocks noChangeAspect="1"/>
          </p:cNvGrpSpPr>
          <p:nvPr/>
        </p:nvGrpSpPr>
        <p:grpSpPr bwMode="auto">
          <a:xfrm>
            <a:off x="3968751" y="1935164"/>
            <a:ext cx="4106863" cy="4122737"/>
            <a:chOff x="1746" y="919"/>
            <a:chExt cx="2587" cy="2597"/>
          </a:xfrm>
        </p:grpSpPr>
        <p:sp>
          <p:nvSpPr>
            <p:cNvPr id="19460" name="_s154630"/>
            <p:cNvSpPr>
              <a:spLocks noChangeArrowheads="1" noTextEdit="1"/>
            </p:cNvSpPr>
            <p:nvPr/>
          </p:nvSpPr>
          <p:spPr bwMode="auto">
            <a:xfrm>
              <a:off x="2163" y="919"/>
              <a:ext cx="1847" cy="18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8 w 21600"/>
                <a:gd name="T19" fmla="*/ 3158 h 21600"/>
                <a:gd name="T20" fmla="*/ 18442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de-DE"/>
            </a:p>
          </p:txBody>
        </p:sp>
        <p:sp>
          <p:nvSpPr>
            <p:cNvPr id="19461" name="_s154631"/>
            <p:cNvSpPr>
              <a:spLocks noChangeArrowheads="1" noTextEdit="1"/>
            </p:cNvSpPr>
            <p:nvPr/>
          </p:nvSpPr>
          <p:spPr bwMode="auto">
            <a:xfrm rot="7200000">
              <a:off x="2416" y="1357"/>
              <a:ext cx="1847" cy="18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8 w 21600"/>
                <a:gd name="T19" fmla="*/ 3158 h 21600"/>
                <a:gd name="T20" fmla="*/ 18442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de-DE"/>
            </a:p>
          </p:txBody>
        </p:sp>
        <p:sp>
          <p:nvSpPr>
            <p:cNvPr id="19462" name="_s154632"/>
            <p:cNvSpPr>
              <a:spLocks noChangeArrowheads="1" noTextEdit="1"/>
            </p:cNvSpPr>
            <p:nvPr/>
          </p:nvSpPr>
          <p:spPr bwMode="auto">
            <a:xfrm rot="-7200000">
              <a:off x="1746" y="1291"/>
              <a:ext cx="1847" cy="18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8 w 21600"/>
                <a:gd name="T19" fmla="*/ 3158 h 21600"/>
                <a:gd name="T20" fmla="*/ 18442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de-DE"/>
            </a:p>
          </p:txBody>
        </p:sp>
        <p:sp>
          <p:nvSpPr>
            <p:cNvPr id="19463" name="_s154633"/>
            <p:cNvSpPr>
              <a:spLocks noChangeArrowheads="1"/>
            </p:cNvSpPr>
            <p:nvPr/>
          </p:nvSpPr>
          <p:spPr bwMode="auto">
            <a:xfrm>
              <a:off x="3592" y="1258"/>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de-DE" altLang="de-DE" sz="1600" b="1">
                <a:solidFill>
                  <a:srgbClr val="FF0000"/>
                </a:solidFill>
                <a:ea typeface="ヒラギノ角ゴ Pro W3"/>
                <a:cs typeface="ヒラギノ角ゴ Pro W3"/>
              </a:endParaRPr>
            </a:p>
            <a:p>
              <a:pPr algn="ctr">
                <a:spcBef>
                  <a:spcPct val="0"/>
                </a:spcBef>
                <a:buFontTx/>
                <a:buNone/>
              </a:pPr>
              <a:r>
                <a:rPr lang="de-DE" altLang="de-DE" sz="1800" b="1">
                  <a:solidFill>
                    <a:srgbClr val="FF0000"/>
                  </a:solidFill>
                  <a:ea typeface="ヒラギノ角ゴ Pro W3"/>
                  <a:cs typeface="ヒラギノ角ゴ Pro W3"/>
                </a:rPr>
                <a:t>Überwachung</a:t>
              </a:r>
            </a:p>
            <a:p>
              <a:pPr algn="ctr">
                <a:spcBef>
                  <a:spcPct val="0"/>
                </a:spcBef>
                <a:buFontTx/>
                <a:buNone/>
              </a:pPr>
              <a:r>
                <a:rPr lang="de-DE" altLang="de-DE" sz="1800" b="1">
                  <a:solidFill>
                    <a:srgbClr val="FF0000"/>
                  </a:solidFill>
                  <a:ea typeface="ヒラギノ角ゴ Pro W3"/>
                  <a:cs typeface="ヒラギノ角ゴ Pro W3"/>
                </a:rPr>
                <a:t>des Personals</a:t>
              </a:r>
            </a:p>
            <a:p>
              <a:pPr algn="ctr">
                <a:spcBef>
                  <a:spcPct val="0"/>
                </a:spcBef>
                <a:buFontTx/>
                <a:buNone/>
              </a:pPr>
              <a:r>
                <a:rPr lang="de-DE" altLang="de-DE" sz="1400" b="1">
                  <a:ea typeface="ヒラギノ角ゴ Pro W3"/>
                  <a:cs typeface="ヒラギノ角ゴ Pro W3"/>
                </a:rPr>
                <a:t>( Verhinderung von Betrug )</a:t>
              </a:r>
            </a:p>
          </p:txBody>
        </p:sp>
        <p:sp>
          <p:nvSpPr>
            <p:cNvPr id="19464" name="_s154634"/>
            <p:cNvSpPr>
              <a:spLocks noChangeArrowheads="1"/>
            </p:cNvSpPr>
            <p:nvPr/>
          </p:nvSpPr>
          <p:spPr bwMode="auto">
            <a:xfrm>
              <a:off x="2716" y="2775"/>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1800" b="1">
                  <a:solidFill>
                    <a:srgbClr val="FF0000"/>
                  </a:solidFill>
                  <a:ea typeface="ヒラギノ角ゴ Pro W3"/>
                  <a:cs typeface="ヒラギノ角ゴ Pro W3"/>
                </a:rPr>
                <a:t>Betriebs-</a:t>
              </a:r>
            </a:p>
            <a:p>
              <a:pPr algn="ctr">
                <a:spcBef>
                  <a:spcPct val="0"/>
                </a:spcBef>
                <a:buFontTx/>
                <a:buNone/>
              </a:pPr>
              <a:r>
                <a:rPr lang="de-DE" altLang="de-DE" sz="1800" b="1">
                  <a:solidFill>
                    <a:srgbClr val="FF0000"/>
                  </a:solidFill>
                  <a:ea typeface="ヒラギノ角ゴ Pro W3"/>
                  <a:cs typeface="ヒラギノ角ゴ Pro W3"/>
                </a:rPr>
                <a:t>wirtschaftliche</a:t>
              </a:r>
            </a:p>
            <a:p>
              <a:pPr algn="ctr">
                <a:spcBef>
                  <a:spcPct val="0"/>
                </a:spcBef>
                <a:buFontTx/>
                <a:buNone/>
              </a:pPr>
              <a:r>
                <a:rPr lang="de-DE" altLang="de-DE" sz="1800" b="1">
                  <a:solidFill>
                    <a:srgbClr val="FF0000"/>
                  </a:solidFill>
                  <a:ea typeface="ヒラギノ角ゴ Pro W3"/>
                  <a:cs typeface="ヒラギノ角ゴ Pro W3"/>
                </a:rPr>
                <a:t>Zwecke</a:t>
              </a:r>
            </a:p>
            <a:p>
              <a:pPr algn="ctr">
                <a:spcBef>
                  <a:spcPct val="0"/>
                </a:spcBef>
                <a:buFontTx/>
                <a:buNone/>
              </a:pPr>
              <a:r>
                <a:rPr lang="de-DE" altLang="de-DE" sz="1400" b="1">
                  <a:ea typeface="ヒラギノ角ゴ Pro W3"/>
                  <a:cs typeface="ヒラギノ角ゴ Pro W3"/>
                </a:rPr>
                <a:t>( Umsatz nach Artikeln,</a:t>
              </a:r>
            </a:p>
            <a:p>
              <a:pPr algn="ctr">
                <a:spcBef>
                  <a:spcPct val="0"/>
                </a:spcBef>
                <a:buFontTx/>
                <a:buNone/>
              </a:pPr>
              <a:r>
                <a:rPr lang="de-DE" altLang="de-DE" sz="1400" b="1">
                  <a:ea typeface="ヒラギノ角ゴ Pro W3"/>
                  <a:cs typeface="ヒラギノ角ゴ Pro W3"/>
                </a:rPr>
                <a:t>    Umsatz pro Mitarbeiter</a:t>
              </a:r>
            </a:p>
            <a:p>
              <a:pPr algn="ctr">
                <a:spcBef>
                  <a:spcPct val="0"/>
                </a:spcBef>
                <a:buFontTx/>
                <a:buNone/>
              </a:pPr>
              <a:r>
                <a:rPr lang="de-DE" altLang="de-DE" sz="1400" b="1">
                  <a:ea typeface="ヒラギノ角ゴ Pro W3"/>
                  <a:cs typeface="ヒラギノ角ゴ Pro W3"/>
                </a:rPr>
                <a:t>usw. )</a:t>
              </a:r>
            </a:p>
          </p:txBody>
        </p:sp>
        <p:sp>
          <p:nvSpPr>
            <p:cNvPr id="19465" name="_s154635"/>
            <p:cNvSpPr>
              <a:spLocks noChangeArrowheads="1"/>
            </p:cNvSpPr>
            <p:nvPr/>
          </p:nvSpPr>
          <p:spPr bwMode="auto">
            <a:xfrm>
              <a:off x="1840" y="1258"/>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DE" altLang="de-DE" sz="1800" b="1">
                  <a:solidFill>
                    <a:srgbClr val="FF0000"/>
                  </a:solidFill>
                  <a:ea typeface="ヒラギノ角ゴ Pro W3"/>
                  <a:cs typeface="ヒラギノ角ゴ Pro W3"/>
                </a:rPr>
                <a:t>Fiskal-</a:t>
              </a:r>
            </a:p>
            <a:p>
              <a:pPr algn="ctr">
                <a:spcBef>
                  <a:spcPct val="0"/>
                </a:spcBef>
                <a:buFontTx/>
                <a:buNone/>
              </a:pPr>
              <a:r>
                <a:rPr lang="de-DE" altLang="de-DE" sz="1800" b="1">
                  <a:solidFill>
                    <a:srgbClr val="FF0000"/>
                  </a:solidFill>
                  <a:ea typeface="ヒラギノ角ゴ Pro W3"/>
                  <a:cs typeface="ヒラギノ角ゴ Pro W3"/>
                </a:rPr>
                <a:t>funktion</a:t>
              </a:r>
            </a:p>
            <a:p>
              <a:pPr algn="ctr">
                <a:spcBef>
                  <a:spcPct val="0"/>
                </a:spcBef>
                <a:buFontTx/>
                <a:buNone/>
              </a:pPr>
              <a:r>
                <a:rPr lang="de-DE" altLang="de-DE" sz="1400" b="1">
                  <a:ea typeface="ヒラギノ角ゴ Pro W3"/>
                  <a:cs typeface="ヒラギノ角ゴ Pro W3"/>
                </a:rPr>
                <a:t>( Erfassung der Einnahmen</a:t>
              </a:r>
            </a:p>
            <a:p>
              <a:pPr algn="ctr">
                <a:spcBef>
                  <a:spcPct val="0"/>
                </a:spcBef>
                <a:buFontTx/>
                <a:buNone/>
              </a:pPr>
              <a:r>
                <a:rPr lang="de-DE" altLang="de-DE" sz="1400" b="1">
                  <a:ea typeface="ヒラギノ角ゴ Pro W3"/>
                  <a:cs typeface="ヒラギノ角ゴ Pro W3"/>
                </a:rPr>
                <a:t>für Besteuerungszwecke )</a:t>
              </a:r>
            </a:p>
          </p:txBody>
        </p:sp>
      </p:grpSp>
    </p:spTree>
    <p:extLst>
      <p:ext uri="{BB962C8B-B14F-4D97-AF65-F5344CB8AC3E}">
        <p14:creationId xmlns:p14="http://schemas.microsoft.com/office/powerpoint/2010/main" val="75086831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just">
              <a:buNone/>
            </a:pPr>
            <a:r>
              <a:rPr lang="de-DE" sz="2000" dirty="0"/>
              <a:t>Wie die folgende Abbildung zeigt, wird dann jede Transaktion unmittelbar im Sicherheitsmodul aufgezeichnet, im Speichermodul abgelegt und steht dann den Prüfungsdiensten jederzeit für den Export zur Verfügung</a:t>
            </a:r>
            <a:r>
              <a:rPr lang="de-DE" sz="2000" dirty="0" smtClean="0"/>
              <a:t>.</a:t>
            </a:r>
          </a:p>
          <a:p>
            <a:pPr marL="0" indent="0">
              <a:buNone/>
            </a:pPr>
            <a:endParaRPr lang="de-DE" sz="2000" dirty="0"/>
          </a:p>
          <a:p>
            <a:pPr marL="0" indent="0">
              <a:buNone/>
            </a:pPr>
            <a:r>
              <a:rPr lang="de-DE" sz="2000" dirty="0" smtClean="0"/>
              <a:t>Ablauf der Dokumentation von Geschäftsvorfällen</a:t>
            </a:r>
          </a:p>
        </p:txBody>
      </p:sp>
      <p:sp>
        <p:nvSpPr>
          <p:cNvPr id="3" name="Titel 2"/>
          <p:cNvSpPr>
            <a:spLocks noGrp="1"/>
          </p:cNvSpPr>
          <p:nvPr>
            <p:ph type="title"/>
          </p:nvPr>
        </p:nvSpPr>
        <p:spPr/>
        <p:txBody>
          <a:bodyPr/>
          <a:lstStyle/>
          <a:p>
            <a:pPr marL="742950" indent="-742950">
              <a:buFont typeface="+mj-lt"/>
              <a:buAutoNum type="arabicParenR" startAt="10"/>
              <a:defRPr/>
            </a:pPr>
            <a:r>
              <a:rPr lang="de-DE" sz="3600" dirty="0" smtClean="0"/>
              <a:t>Künftig </a:t>
            </a:r>
            <a:r>
              <a:rPr lang="de-DE" sz="3600" dirty="0"/>
              <a:t>verpflichtende </a:t>
            </a:r>
            <a:r>
              <a:rPr lang="de-DE" sz="3600" dirty="0" smtClean="0"/>
              <a:t>Sicherheitseinrichtung</a:t>
            </a:r>
            <a:endParaRPr lang="de-DE" sz="3600"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60</a:t>
            </a:fld>
            <a:endParaRPr lang="de-DE"/>
          </a:p>
        </p:txBody>
      </p:sp>
      <p:graphicFrame>
        <p:nvGraphicFramePr>
          <p:cNvPr id="9" name="Diagramm 8"/>
          <p:cNvGraphicFramePr/>
          <p:nvPr>
            <p:extLst>
              <p:ext uri="{D42A27DB-BD31-4B8C-83A1-F6EECF244321}">
                <p14:modId xmlns:p14="http://schemas.microsoft.com/office/powerpoint/2010/main" val="1314078906"/>
              </p:ext>
            </p:extLst>
          </p:nvPr>
        </p:nvGraphicFramePr>
        <p:xfrm>
          <a:off x="335360" y="3429000"/>
          <a:ext cx="11377264" cy="292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626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Inhaltsplatzhalter 2"/>
          <p:cNvSpPr>
            <a:spLocks noGrp="1"/>
          </p:cNvSpPr>
          <p:nvPr>
            <p:ph idx="1"/>
          </p:nvPr>
        </p:nvSpPr>
        <p:spPr/>
        <p:txBody>
          <a:bodyPr/>
          <a:lstStyle/>
          <a:p>
            <a:pPr marL="0" indent="0" algn="just">
              <a:buNone/>
            </a:pPr>
            <a:r>
              <a:rPr lang="de-DE" altLang="de-DE" sz="2000" b="1" dirty="0"/>
              <a:t>Ärger mit der Kasse - kein Kavaliersdelikt</a:t>
            </a:r>
            <a:endParaRPr lang="de-DE" altLang="de-DE" sz="2000" b="1" dirty="0" smtClean="0"/>
          </a:p>
          <a:p>
            <a:pPr eaLnBrk="1" hangingPunct="1"/>
            <a:r>
              <a:rPr lang="de-DE" altLang="de-DE" sz="2000" dirty="0" smtClean="0"/>
              <a:t>§ </a:t>
            </a:r>
            <a:r>
              <a:rPr lang="de-DE" altLang="de-DE" sz="2000" dirty="0"/>
              <a:t>370 AO Steuerhinterziehung</a:t>
            </a:r>
            <a:br>
              <a:rPr lang="de-DE" altLang="de-DE" sz="2000" dirty="0"/>
            </a:br>
            <a:r>
              <a:rPr lang="de-DE" altLang="de-DE" sz="2000" dirty="0"/>
              <a:t>(1) Mit Freiheitsstrafe bis zu fünf Jahren oder mit Geldstrafe wird bestraft, wer</a:t>
            </a:r>
          </a:p>
          <a:p>
            <a:pPr algn="just" eaLnBrk="1" hangingPunct="1">
              <a:buFontTx/>
              <a:buNone/>
            </a:pPr>
            <a:r>
              <a:rPr lang="de-DE" altLang="de-DE" sz="2000" dirty="0"/>
              <a:t>	1.  den Finanzbehörden oder anderen Behörden über steuerlich erhebliche Tatsachen unrichtige oder unvollständige Angaben macht, </a:t>
            </a:r>
          </a:p>
          <a:p>
            <a:pPr algn="just" eaLnBrk="1" hangingPunct="1">
              <a:buFontTx/>
              <a:buNone/>
            </a:pPr>
            <a:r>
              <a:rPr lang="de-DE" altLang="de-DE" sz="2000" dirty="0"/>
              <a:t>	…</a:t>
            </a:r>
          </a:p>
          <a:p>
            <a:pPr algn="just" eaLnBrk="1" hangingPunct="1">
              <a:buFontTx/>
              <a:buNone/>
            </a:pPr>
            <a:r>
              <a:rPr lang="de-DE" altLang="de-DE" sz="2000" dirty="0"/>
              <a:t>	und dadurch Steuern verkürzt oder für sich oder einen anderen nicht gerechtfertigte Steuervorteile erlangt</a:t>
            </a:r>
            <a:r>
              <a:rPr lang="de-DE" altLang="de-DE" sz="2000" dirty="0" smtClean="0"/>
              <a:t>.</a:t>
            </a:r>
          </a:p>
          <a:p>
            <a:r>
              <a:rPr lang="de-DE" sz="2000" dirty="0"/>
              <a:t>Dass diese Vorschrift bei der Manipulation von elektronischen Aufzeichnungssystemen zur Anwendung kommt, versteht sich von selbst.</a:t>
            </a:r>
          </a:p>
          <a:p>
            <a:r>
              <a:rPr lang="de-DE" sz="2000" dirty="0"/>
              <a:t>Mit dem Gesetz zum Schutz vor Manipulationen bei digitalen Grundaufzeichnungen wurden auch noch Sanktionsmöglichkeiten in die AO aufgenommen.</a:t>
            </a:r>
          </a:p>
          <a:p>
            <a:pPr algn="just" eaLnBrk="1" hangingPunct="1">
              <a:buFontTx/>
              <a:buNone/>
            </a:pPr>
            <a:endParaRPr lang="de-DE" altLang="de-DE" sz="2000" dirty="0"/>
          </a:p>
          <a:p>
            <a:pPr eaLnBrk="1" hangingPunct="1"/>
            <a:endParaRPr lang="de-DE" altLang="de-DE" sz="2000" dirty="0"/>
          </a:p>
          <a:p>
            <a:pPr eaLnBrk="1" hangingPunct="1">
              <a:buFontTx/>
              <a:buNone/>
            </a:pPr>
            <a:endParaRPr lang="de-DE" altLang="de-DE" sz="2000" dirty="0"/>
          </a:p>
          <a:p>
            <a:pPr eaLnBrk="1" hangingPunct="1"/>
            <a:endParaRPr lang="de-DE" altLang="de-DE" sz="1800" dirty="0"/>
          </a:p>
        </p:txBody>
      </p:sp>
      <p:sp>
        <p:nvSpPr>
          <p:cNvPr id="76802" name="Titel 1"/>
          <p:cNvSpPr>
            <a:spLocks noGrp="1"/>
          </p:cNvSpPr>
          <p:nvPr>
            <p:ph type="title"/>
          </p:nvPr>
        </p:nvSpPr>
        <p:spPr/>
        <p:txBody>
          <a:bodyPr/>
          <a:lstStyle/>
          <a:p>
            <a:r>
              <a:rPr lang="de-DE" sz="3600" dirty="0" smtClean="0"/>
              <a:t>11) Was </a:t>
            </a:r>
            <a:r>
              <a:rPr lang="de-DE" sz="3600" dirty="0"/>
              <a:t>passiert, wenn…</a:t>
            </a:r>
            <a:endParaRPr lang="de-DE" altLang="de-DE" sz="3600" dirty="0" smtClean="0"/>
          </a:p>
        </p:txBody>
      </p:sp>
    </p:spTree>
    <p:extLst>
      <p:ext uri="{BB962C8B-B14F-4D97-AF65-F5344CB8AC3E}">
        <p14:creationId xmlns:p14="http://schemas.microsoft.com/office/powerpoint/2010/main" val="355148686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t>Der strafrechtliche </a:t>
            </a:r>
            <a:r>
              <a:rPr lang="de-DE" sz="2000" b="1" dirty="0" smtClean="0"/>
              <a:t>Aspekt</a:t>
            </a:r>
          </a:p>
          <a:p>
            <a:pPr marL="0" indent="0">
              <a:buNone/>
            </a:pPr>
            <a:endParaRPr lang="de-DE" sz="2000" b="1" dirty="0"/>
          </a:p>
          <a:p>
            <a:pPr algn="just">
              <a:spcBef>
                <a:spcPct val="50000"/>
              </a:spcBef>
              <a:buNone/>
            </a:pPr>
            <a:r>
              <a:rPr lang="de-DE" altLang="de-DE" sz="2000" dirty="0">
                <a:ea typeface="ヒラギノ角ゴ Pro W3"/>
                <a:cs typeface="ヒラギノ角ゴ Pro W3"/>
              </a:rPr>
              <a:t>Änderungen durch das Schwarzgeldbekämpfungsgesetz in 2012</a:t>
            </a:r>
          </a:p>
          <a:p>
            <a:pPr algn="just">
              <a:spcBef>
                <a:spcPct val="50000"/>
              </a:spcBef>
            </a:pPr>
            <a:r>
              <a:rPr lang="de-DE" altLang="de-DE" sz="2000" dirty="0">
                <a:ea typeface="ヒラギノ角ゴ Pro W3"/>
                <a:cs typeface="ヒラギノ角ゴ Pro W3"/>
              </a:rPr>
              <a:t>Ab Bekanntgabe der Prüfungsanordnung keine Selbstanzeige mehr</a:t>
            </a:r>
            <a:r>
              <a:rPr lang="de-DE" altLang="de-DE" sz="2000" dirty="0" smtClean="0">
                <a:ea typeface="ヒラギノ角ゴ Pro W3"/>
                <a:cs typeface="ヒラギノ角ゴ Pro W3"/>
              </a:rPr>
              <a:t>!</a:t>
            </a:r>
          </a:p>
          <a:p>
            <a:pPr algn="just">
              <a:spcBef>
                <a:spcPct val="50000"/>
              </a:spcBef>
            </a:pPr>
            <a:r>
              <a:rPr lang="de-DE" altLang="de-DE" sz="2000" dirty="0" smtClean="0">
                <a:ea typeface="ヒラギノ角ゴ Pro W3"/>
                <a:cs typeface="ヒラギノ角ゴ Pro W3"/>
              </a:rPr>
              <a:t>Die Kassennachschau stellt eine solche Prüfungsanordnung dar.</a:t>
            </a:r>
            <a:endParaRPr lang="de-DE" altLang="de-DE" sz="2000" dirty="0">
              <a:ea typeface="ヒラギノ角ゴ Pro W3"/>
              <a:cs typeface="ヒラギノ角ゴ Pro W3"/>
            </a:endParaRPr>
          </a:p>
          <a:p>
            <a:pPr algn="just">
              <a:spcBef>
                <a:spcPct val="50000"/>
              </a:spcBef>
            </a:pPr>
            <a:r>
              <a:rPr lang="de-DE" altLang="de-DE" sz="2000" dirty="0">
                <a:ea typeface="ヒラギノ角ゴ Pro W3"/>
                <a:cs typeface="ヒラギノ角ゴ Pro W3"/>
              </a:rPr>
              <a:t>Abschaffung der Teilselbstanzeige</a:t>
            </a:r>
          </a:p>
          <a:p>
            <a:pPr marL="0" indent="0">
              <a:buNone/>
            </a:pPr>
            <a:endParaRPr lang="de-DE" sz="2000"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62</a:t>
            </a:fld>
            <a:endParaRPr lang="de-DE"/>
          </a:p>
        </p:txBody>
      </p:sp>
    </p:spTree>
    <p:extLst>
      <p:ext uri="{BB962C8B-B14F-4D97-AF65-F5344CB8AC3E}">
        <p14:creationId xmlns:p14="http://schemas.microsoft.com/office/powerpoint/2010/main" val="332555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just"/>
            <a:r>
              <a:rPr lang="de-DE" sz="2000" dirty="0"/>
              <a:t>Der Ordnungswidrigkeitstatbestand des § 379 AO wurde entsprechend an die Regelungen in § 146a AO angepasst. Neu sind die Tatbestände des § 379 Abs. 1 Nr. 3 bis 6 und 4 AO:</a:t>
            </a:r>
          </a:p>
          <a:p>
            <a:endParaRPr lang="de-DE" sz="2000" b="1" dirty="0" smtClean="0"/>
          </a:p>
          <a:p>
            <a:r>
              <a:rPr lang="de-DE" sz="2000" b="1" dirty="0" smtClean="0"/>
              <a:t>§</a:t>
            </a:r>
            <a:r>
              <a:rPr lang="de-DE" sz="2000" b="1" dirty="0"/>
              <a:t> 379 Steuergefährdung</a:t>
            </a:r>
            <a:endParaRPr lang="de-DE" sz="2000" dirty="0"/>
          </a:p>
          <a:p>
            <a:r>
              <a:rPr lang="de-DE" sz="1800" dirty="0"/>
              <a:t>(1) </a:t>
            </a:r>
            <a:r>
              <a:rPr lang="de-DE" sz="1800" i="1" baseline="30000" dirty="0"/>
              <a:t>1</a:t>
            </a:r>
            <a:r>
              <a:rPr lang="de-DE" sz="1800" i="1" dirty="0"/>
              <a:t>Ordnungswidrig handelt, wer vorsätzlich oder leichtfertig …</a:t>
            </a:r>
            <a:endParaRPr lang="de-DE" sz="1800" dirty="0"/>
          </a:p>
          <a:p>
            <a:pPr algn="just"/>
            <a:r>
              <a:rPr lang="de-DE" sz="1800" dirty="0"/>
              <a:t>3. </a:t>
            </a:r>
            <a:r>
              <a:rPr lang="de-DE" sz="1800" i="1" dirty="0"/>
              <a:t>nach Gesetz buchungs- oder aufzeichnungspflichtige Geschäftsvorfälle oder Betriebsvorgänge nicht oder in tatsächlicher Hinsicht unrichtig aufzeichnet oder aufzeichnen lässt, verbucht oder verbuchen lässt,</a:t>
            </a:r>
            <a:endParaRPr lang="de-DE" sz="1800" dirty="0"/>
          </a:p>
          <a:p>
            <a:pPr algn="just"/>
            <a:r>
              <a:rPr lang="de-DE" sz="1800" dirty="0"/>
              <a:t>4. </a:t>
            </a:r>
            <a:r>
              <a:rPr lang="de-DE" sz="1800" i="1" dirty="0"/>
              <a:t>entgegen § 146a Absatz 1 Satz 1 ein dort genanntes System nicht oder nicht richtig verwendet,</a:t>
            </a:r>
            <a:r>
              <a:rPr lang="de-DE" sz="1800" dirty="0"/>
              <a:t> </a:t>
            </a:r>
          </a:p>
          <a:p>
            <a:pPr algn="just"/>
            <a:r>
              <a:rPr lang="de-DE" sz="1800" dirty="0"/>
              <a:t>5. </a:t>
            </a:r>
            <a:r>
              <a:rPr lang="de-DE" sz="1800" i="1" dirty="0"/>
              <a:t>entgegen § 146a Absatz 1 Satz 2 ein dort genanntes System nicht oder nicht richtig schützt oder</a:t>
            </a:r>
            <a:r>
              <a:rPr lang="de-DE" sz="1800" dirty="0"/>
              <a:t> </a:t>
            </a:r>
          </a:p>
          <a:p>
            <a:pPr algn="just"/>
            <a:r>
              <a:rPr lang="de-DE" sz="1800" dirty="0"/>
              <a:t>6. </a:t>
            </a:r>
            <a:r>
              <a:rPr lang="de-DE" sz="1800" i="1" dirty="0"/>
              <a:t>entgegen § 146a Absatz 1 Satz 5 gewerbsmäßig ein dort genanntes System oder eine dort genannte Software bewirbt oder in den Verkehr bringt</a:t>
            </a:r>
            <a:r>
              <a:rPr lang="de-DE" sz="1800" dirty="0"/>
              <a:t> </a:t>
            </a:r>
          </a:p>
          <a:p>
            <a:pPr algn="just"/>
            <a:r>
              <a:rPr lang="de-DE" sz="1800" dirty="0"/>
              <a:t>  </a:t>
            </a:r>
            <a:r>
              <a:rPr lang="de-DE" sz="1800" i="1" dirty="0"/>
              <a:t>und dadurch ermöglicht, Steuern zu verkürzen oder nicht gerechtfertigte Steuervorteile zu erlangen. </a:t>
            </a:r>
            <a:r>
              <a:rPr lang="de-DE" sz="1800" dirty="0"/>
              <a:t>…</a:t>
            </a:r>
          </a:p>
          <a:p>
            <a:pPr marL="0" indent="0">
              <a:buNone/>
            </a:pPr>
            <a:endParaRPr lang="de-DE" sz="2000"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63</a:t>
            </a:fld>
            <a:endParaRPr lang="de-DE"/>
          </a:p>
        </p:txBody>
      </p:sp>
    </p:spTree>
    <p:extLst>
      <p:ext uri="{BB962C8B-B14F-4D97-AF65-F5344CB8AC3E}">
        <p14:creationId xmlns:p14="http://schemas.microsoft.com/office/powerpoint/2010/main" val="206403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just"/>
            <a:r>
              <a:rPr lang="de-DE" sz="2000" i="1" dirty="0"/>
              <a:t>(4) Die Ordnungswidrigkeit nach Absatz 1 Satz 1 Nummer 1 und 2, Absatz 2 Nummer 1 bis 1b und Nummer 2 sowie Absatz 3 kann mit einer Geldbuße bis zu 5 000 Euro, die Ordnungswidrigkeit nach Absatz 2 Nummer 1c mit einer Geldbuße bis zu 10 000 Euro und die </a:t>
            </a:r>
            <a:r>
              <a:rPr lang="de-DE" sz="2000" b="1" i="1" dirty="0"/>
              <a:t>Ordnungswidrigkeit nach Absatz 1 Satz 1 Nummer 3 bis 6 mit einer Geldbuße bis zu 25 000 Euro</a:t>
            </a:r>
            <a:r>
              <a:rPr lang="de-DE" sz="2000" dirty="0"/>
              <a:t> </a:t>
            </a:r>
            <a:r>
              <a:rPr lang="de-DE" sz="2000" i="1" dirty="0"/>
              <a:t>geahndet werden, wenn die Handlung nicht nach § 378 geahndet werden </a:t>
            </a:r>
            <a:r>
              <a:rPr lang="de-DE" sz="2000" i="1" dirty="0" smtClean="0"/>
              <a:t>kann.</a:t>
            </a:r>
            <a:endParaRPr lang="de-DE" sz="2000" dirty="0"/>
          </a:p>
          <a:p>
            <a:pPr algn="just"/>
            <a:r>
              <a:rPr lang="de-DE" sz="2000" dirty="0" smtClean="0"/>
              <a:t>Vorschriften </a:t>
            </a:r>
            <a:r>
              <a:rPr lang="de-DE" sz="2000" dirty="0"/>
              <a:t>der §§ 268 und 274 </a:t>
            </a:r>
            <a:r>
              <a:rPr lang="de-DE" sz="2000" dirty="0" smtClean="0"/>
              <a:t>StGB -&gt;Beweismittelunterdrückung</a:t>
            </a:r>
          </a:p>
          <a:p>
            <a:pPr algn="just"/>
            <a:r>
              <a:rPr lang="de-DE" sz="2000" dirty="0" smtClean="0"/>
              <a:t>Durch </a:t>
            </a:r>
            <a:r>
              <a:rPr lang="de-DE" sz="2000" dirty="0"/>
              <a:t>die laufenden Schulungen werden in aktuellen Prüfungen auch diese Verstöße mit geprüft.</a:t>
            </a:r>
          </a:p>
          <a:p>
            <a:pPr algn="just"/>
            <a:r>
              <a:rPr lang="de-DE" sz="2000" dirty="0"/>
              <a:t>Im Gegensatz zum Straftatbestand der Steuerhinterziehung, wo die Möglichkeit einer </a:t>
            </a:r>
            <a:r>
              <a:rPr lang="de-DE" sz="2000" b="1" dirty="0"/>
              <a:t>Selbstanzeige</a:t>
            </a:r>
            <a:r>
              <a:rPr lang="de-DE" sz="2000" dirty="0"/>
              <a:t> (§ 371 AO) besteht, gibt es </a:t>
            </a:r>
            <a:r>
              <a:rPr lang="de-DE" sz="2000" b="1" dirty="0"/>
              <a:t>bei der Beweismittelunterdrückung </a:t>
            </a:r>
            <a:r>
              <a:rPr lang="de-DE" sz="2000" dirty="0"/>
              <a:t>eine solche Möglichkeit </a:t>
            </a:r>
            <a:r>
              <a:rPr lang="de-DE" sz="2000" b="1" dirty="0"/>
              <a:t>nicht</a:t>
            </a:r>
            <a:r>
              <a:rPr lang="de-DE" sz="2000" dirty="0"/>
              <a:t>.</a:t>
            </a:r>
          </a:p>
          <a:p>
            <a:pPr marL="0" indent="0">
              <a:buNone/>
            </a:pPr>
            <a:endParaRPr lang="de-DE" sz="2000"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64</a:t>
            </a:fld>
            <a:endParaRPr lang="de-DE"/>
          </a:p>
        </p:txBody>
      </p:sp>
    </p:spTree>
    <p:extLst>
      <p:ext uri="{BB962C8B-B14F-4D97-AF65-F5344CB8AC3E}">
        <p14:creationId xmlns:p14="http://schemas.microsoft.com/office/powerpoint/2010/main" val="167728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dirty="0"/>
              <a:t>Die von der Finanzverwaltung dabei verwandten Schätzungsmethoden sind vielfältig. Hier nur eine kleine Auswahl:</a:t>
            </a:r>
          </a:p>
          <a:p>
            <a:r>
              <a:rPr lang="de-DE" sz="2000" dirty="0"/>
              <a:t>Kalkulationen für verschiedene Gewerbe</a:t>
            </a:r>
          </a:p>
          <a:p>
            <a:pPr lvl="1"/>
            <a:r>
              <a:rPr lang="de-DE" sz="2000" dirty="0"/>
              <a:t>Aufschlagskalkulation für den Gastronomiebereich</a:t>
            </a:r>
          </a:p>
          <a:p>
            <a:pPr lvl="1"/>
            <a:r>
              <a:rPr lang="de-DE" sz="2000" dirty="0"/>
              <a:t>Lohnkalkulation für den Handwerksbereich</a:t>
            </a:r>
          </a:p>
          <a:p>
            <a:pPr lvl="1"/>
            <a:r>
              <a:rPr lang="de-DE" sz="2000" dirty="0"/>
              <a:t>Kalkulation der Erlöse pro km für den Bereich der Taxen und Mietwagen</a:t>
            </a:r>
          </a:p>
          <a:p>
            <a:pPr lvl="1"/>
            <a:r>
              <a:rPr lang="de-DE" sz="2000" dirty="0"/>
              <a:t>etc.</a:t>
            </a:r>
          </a:p>
          <a:p>
            <a:r>
              <a:rPr lang="de-DE" sz="2000" dirty="0"/>
              <a:t>Summarische Risikoprüfung mit</a:t>
            </a:r>
          </a:p>
          <a:p>
            <a:pPr lvl="1"/>
            <a:r>
              <a:rPr lang="de-DE" sz="2000" dirty="0"/>
              <a:t>modifiziertem Zeitreihenvergleich („vom Groben ins Feine“)</a:t>
            </a:r>
          </a:p>
          <a:p>
            <a:pPr lvl="1"/>
            <a:r>
              <a:rPr lang="de-DE" sz="2000" dirty="0"/>
              <a:t>stochastischen Berechnungen (</a:t>
            </a:r>
            <a:r>
              <a:rPr lang="de-DE" sz="2000" dirty="0" err="1"/>
              <a:t>Benford</a:t>
            </a:r>
            <a:r>
              <a:rPr lang="de-DE" sz="2000" dirty="0"/>
              <a:t> Law, Chi</a:t>
            </a:r>
            <a:r>
              <a:rPr lang="de-DE" sz="2000" baseline="30000" dirty="0"/>
              <a:t>2</a:t>
            </a:r>
            <a:r>
              <a:rPr lang="de-DE" sz="2000" dirty="0"/>
              <a:t>-Test etc.)</a:t>
            </a:r>
          </a:p>
          <a:p>
            <a:r>
              <a:rPr lang="de-DE" sz="2000" dirty="0"/>
              <a:t>Geldverkehrs- und Vermögenszuwachsrechnung.</a:t>
            </a:r>
          </a:p>
          <a:p>
            <a:pPr marL="0" indent="0">
              <a:buNone/>
            </a:pPr>
            <a:endParaRPr lang="de-DE" sz="1600"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65</a:t>
            </a:fld>
            <a:endParaRPr lang="de-DE"/>
          </a:p>
        </p:txBody>
      </p:sp>
    </p:spTree>
    <p:extLst>
      <p:ext uri="{BB962C8B-B14F-4D97-AF65-F5344CB8AC3E}">
        <p14:creationId xmlns:p14="http://schemas.microsoft.com/office/powerpoint/2010/main" val="392882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t>Schätzungsmethoden: verschiedene Fälle</a:t>
            </a:r>
            <a:endParaRPr lang="de-DE" sz="2000" dirty="0" smtClean="0"/>
          </a:p>
          <a:p>
            <a:pPr marL="0" indent="0" algn="just">
              <a:buNone/>
            </a:pPr>
            <a:endParaRPr lang="de-DE" sz="2000" dirty="0" smtClean="0"/>
          </a:p>
          <a:p>
            <a:pPr marL="0" indent="0" algn="just">
              <a:buNone/>
            </a:pPr>
            <a:r>
              <a:rPr lang="de-DE" sz="2000" dirty="0" smtClean="0"/>
              <a:t>Die </a:t>
            </a:r>
            <a:r>
              <a:rPr lang="de-DE" sz="2000" dirty="0"/>
              <a:t>Buchführung ist formell ordnungsgemäß oder weist nur geringfügige formelle Mängel </a:t>
            </a:r>
            <a:r>
              <a:rPr lang="de-DE" sz="2000" dirty="0" smtClean="0"/>
              <a:t>auf</a:t>
            </a:r>
            <a:r>
              <a:rPr lang="de-DE" sz="2000" dirty="0"/>
              <a:t>:</a:t>
            </a:r>
            <a:endParaRPr lang="de-DE" sz="2000" dirty="0" smtClean="0"/>
          </a:p>
          <a:p>
            <a:pPr algn="just"/>
            <a:r>
              <a:rPr lang="de-DE" sz="2000" dirty="0" smtClean="0"/>
              <a:t>In </a:t>
            </a:r>
            <a:r>
              <a:rPr lang="de-DE" sz="2000" dirty="0"/>
              <a:t>diesen Fällen kann grundsätzlich </a:t>
            </a:r>
            <a:r>
              <a:rPr lang="de-DE" sz="2000" b="1" dirty="0"/>
              <a:t>nicht allein </a:t>
            </a:r>
            <a:r>
              <a:rPr lang="de-DE" sz="2000" dirty="0"/>
              <a:t>aufgrund der Ergebnisse eines Zeitreihenvergleichs der Nachweis der materiellen Unrichtigkeit geführt werden. Denn die Richtigkeitsvermutung </a:t>
            </a:r>
            <a:r>
              <a:rPr lang="de-DE" sz="2000" dirty="0" smtClean="0"/>
              <a:t>einer </a:t>
            </a:r>
            <a:r>
              <a:rPr lang="de-DE" sz="2000" dirty="0"/>
              <a:t>formell ordnungsmäßigen Buchführung kann nur entkräftet werden, wenn das Finanzamt nachweist, dass das Buchführungsergebnis sachlich nicht zutreffen kann. Insoweit besteht keine Schätzungsbefugnis, weil an die Methodik einer solchen Schätzung wesentlich strengere Anforderungen zu stellen sind als in Fällen, in denen wegen </a:t>
            </a:r>
            <a:r>
              <a:rPr lang="de-DE" sz="2000" dirty="0" err="1"/>
              <a:t>festgesteller</a:t>
            </a:r>
            <a:r>
              <a:rPr lang="de-DE" sz="2000" dirty="0"/>
              <a:t> Buchführungsmängel ohnehin eine Schätzung der Einnahmen durchgeführt werden muss</a:t>
            </a:r>
          </a:p>
          <a:p>
            <a:pPr marL="0" indent="0">
              <a:buNone/>
            </a:pPr>
            <a:endParaRPr lang="de-DE" sz="2000" b="1"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66</a:t>
            </a:fld>
            <a:endParaRPr lang="de-DE"/>
          </a:p>
        </p:txBody>
      </p:sp>
    </p:spTree>
    <p:extLst>
      <p:ext uri="{BB962C8B-B14F-4D97-AF65-F5344CB8AC3E}">
        <p14:creationId xmlns:p14="http://schemas.microsoft.com/office/powerpoint/2010/main" val="29055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t>Schätzungsmethoden: verschiedene Fälle</a:t>
            </a:r>
            <a:endParaRPr lang="de-DE" sz="2000" dirty="0" smtClean="0"/>
          </a:p>
          <a:p>
            <a:pPr marL="0" indent="0" algn="just">
              <a:buNone/>
            </a:pPr>
            <a:endParaRPr lang="de-DE" sz="2000" dirty="0" smtClean="0"/>
          </a:p>
          <a:p>
            <a:pPr marL="0" indent="0">
              <a:buNone/>
            </a:pPr>
            <a:r>
              <a:rPr lang="de-DE" sz="2000" dirty="0"/>
              <a:t>Die Buchführung ist formell nicht ordnungsgemäß, aber materielle Unrichtigkeiten (Mängel) der Einnahmenerfassung können nicht konkret nachgewiesen </a:t>
            </a:r>
            <a:r>
              <a:rPr lang="de-DE" sz="2000" dirty="0" smtClean="0"/>
              <a:t>werden:</a:t>
            </a:r>
            <a:endParaRPr lang="de-DE" sz="2000" dirty="0"/>
          </a:p>
          <a:p>
            <a:pPr algn="just"/>
            <a:r>
              <a:rPr lang="de-DE" sz="2000" dirty="0"/>
              <a:t>In diesen Fällen ist das Finanzamt </a:t>
            </a:r>
            <a:r>
              <a:rPr lang="de-DE" sz="2000" dirty="0" smtClean="0"/>
              <a:t>zwar </a:t>
            </a:r>
            <a:r>
              <a:rPr lang="de-DE" sz="2000" dirty="0"/>
              <a:t>dem Grunde nach zur Vornahme von Hinzuschätzungen berechtigt, weil hier die Richtigkeitsvermutung </a:t>
            </a:r>
            <a:r>
              <a:rPr lang="de-DE" sz="2000" dirty="0" smtClean="0"/>
              <a:t>nicht </a:t>
            </a:r>
            <a:r>
              <a:rPr lang="de-DE" sz="2000" dirty="0"/>
              <a:t>gilt.</a:t>
            </a:r>
          </a:p>
          <a:p>
            <a:pPr algn="just"/>
            <a:r>
              <a:rPr lang="de-DE" sz="2000" dirty="0"/>
              <a:t>In diesen Fällen sind andere Schätzungsmethoden, die auf betriebsinternen Daten aufbauen oder in anderer Weise die individuellen Verhältnisse des jeweiligen Steuerpflichtigen berücksichtigen (z. B. Aufschlagskalkulation, Vermögenszuwachsrechnung etc.), grundsätzlich vorrangig heranzuziehen</a:t>
            </a:r>
            <a:r>
              <a:rPr lang="de-DE" sz="2000" dirty="0" smtClean="0"/>
              <a:t>.</a:t>
            </a:r>
            <a:endParaRPr lang="de-DE" sz="2000" dirty="0"/>
          </a:p>
          <a:p>
            <a:pPr algn="just"/>
            <a:r>
              <a:rPr lang="de-DE" sz="2000" dirty="0"/>
              <a:t>Voraussetzung ist in diesen Fällen jedoch, dass der Steuerpflichtige mitwirkt. Eine aussagefähige Aufschlagskalkulation ist nur dann möglich, wenn vollständige Unterlagen, z. B. Inventurlisten, vorliegen. </a:t>
            </a:r>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67</a:t>
            </a:fld>
            <a:endParaRPr lang="de-DE"/>
          </a:p>
        </p:txBody>
      </p:sp>
    </p:spTree>
    <p:extLst>
      <p:ext uri="{BB962C8B-B14F-4D97-AF65-F5344CB8AC3E}">
        <p14:creationId xmlns:p14="http://schemas.microsoft.com/office/powerpoint/2010/main" val="68071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t>Schätzungsmethoden: verschiedene Fälle</a:t>
            </a:r>
            <a:endParaRPr lang="de-DE" sz="2000" dirty="0" smtClean="0"/>
          </a:p>
          <a:p>
            <a:pPr marL="0" indent="0" algn="just">
              <a:buNone/>
            </a:pPr>
            <a:endParaRPr lang="de-DE" sz="2000" dirty="0" smtClean="0"/>
          </a:p>
          <a:p>
            <a:pPr marL="0" indent="0">
              <a:buNone/>
            </a:pPr>
            <a:r>
              <a:rPr lang="de-DE" sz="2000" dirty="0"/>
              <a:t>Das Ergebnis der Betriebsprüfung ergibt, dass die Buchführung nicht nur formell, sondern auch materiell unrichtig </a:t>
            </a:r>
            <a:r>
              <a:rPr lang="de-DE" sz="2000" dirty="0" smtClean="0"/>
              <a:t>ist -&gt; schwere Mängel</a:t>
            </a:r>
            <a:endParaRPr lang="de-DE" sz="2000" dirty="0"/>
          </a:p>
          <a:p>
            <a:pPr marL="0" indent="0">
              <a:buNone/>
            </a:pPr>
            <a:r>
              <a:rPr lang="de-DE" sz="2000" dirty="0" smtClean="0"/>
              <a:t>	</a:t>
            </a:r>
            <a:r>
              <a:rPr lang="de-DE" sz="2000" u="sng" dirty="0" smtClean="0"/>
              <a:t>Beispiele</a:t>
            </a:r>
          </a:p>
          <a:p>
            <a:r>
              <a:rPr lang="de-DE" sz="2000" dirty="0"/>
              <a:t>n</a:t>
            </a:r>
            <a:r>
              <a:rPr lang="de-DE" sz="2000" dirty="0" smtClean="0"/>
              <a:t>icht </a:t>
            </a:r>
            <a:r>
              <a:rPr lang="de-DE" sz="2000" dirty="0"/>
              <a:t>gebuchte Wareneinkäufe („Schwarzeinkäufe“)</a:t>
            </a:r>
          </a:p>
          <a:p>
            <a:r>
              <a:rPr lang="de-DE" sz="2000" b="1" dirty="0"/>
              <a:t>nachgewiesene</a:t>
            </a:r>
            <a:r>
              <a:rPr lang="de-DE" sz="2000" dirty="0"/>
              <a:t>, nicht versteuerte Einnahmen</a:t>
            </a:r>
          </a:p>
          <a:p>
            <a:r>
              <a:rPr lang="de-DE" sz="2000" dirty="0"/>
              <a:t>rechnerische Kassenfehlbeträge</a:t>
            </a:r>
          </a:p>
          <a:p>
            <a:r>
              <a:rPr lang="de-DE" sz="2000" dirty="0"/>
              <a:t>manipulierte Kassensysteme</a:t>
            </a:r>
          </a:p>
          <a:p>
            <a:r>
              <a:rPr lang="de-DE" sz="2000" dirty="0"/>
              <a:t>etc.</a:t>
            </a:r>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68</a:t>
            </a:fld>
            <a:endParaRPr lang="de-DE"/>
          </a:p>
        </p:txBody>
      </p:sp>
    </p:spTree>
    <p:extLst>
      <p:ext uri="{BB962C8B-B14F-4D97-AF65-F5344CB8AC3E}">
        <p14:creationId xmlns:p14="http://schemas.microsoft.com/office/powerpoint/2010/main" val="168889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t>Schätzungsmethoden: verschiedene Fälle</a:t>
            </a:r>
            <a:endParaRPr lang="de-DE" sz="2000" dirty="0" smtClean="0"/>
          </a:p>
          <a:p>
            <a:pPr marL="0" indent="0" algn="just">
              <a:buNone/>
            </a:pPr>
            <a:endParaRPr lang="de-DE" sz="2000" dirty="0" smtClean="0"/>
          </a:p>
          <a:p>
            <a:pPr marL="0" indent="0" algn="just">
              <a:buNone/>
            </a:pPr>
            <a:r>
              <a:rPr lang="de-DE" sz="2000" dirty="0"/>
              <a:t>Das Ergebnis der Betriebsprüfung ergibt, dass die Buchführung nicht nur formell, sondern auch materiell unrichtig ist -&gt; schwere </a:t>
            </a:r>
            <a:r>
              <a:rPr lang="de-DE" sz="2000" dirty="0" smtClean="0"/>
              <a:t>Mängel:</a:t>
            </a:r>
            <a:endParaRPr lang="de-DE" sz="2000" dirty="0"/>
          </a:p>
          <a:p>
            <a:pPr algn="just"/>
            <a:endParaRPr lang="de-DE" sz="2000" dirty="0" smtClean="0"/>
          </a:p>
          <a:p>
            <a:pPr algn="just"/>
            <a:r>
              <a:rPr lang="de-DE" sz="2000" dirty="0" err="1" smtClean="0"/>
              <a:t>Sicherheitszuschätzungen</a:t>
            </a:r>
            <a:r>
              <a:rPr lang="de-DE" sz="2000" dirty="0"/>
              <a:t>: bis zu 10 % des erklärten Umsatzes </a:t>
            </a:r>
          </a:p>
          <a:p>
            <a:pPr algn="just"/>
            <a:r>
              <a:rPr lang="de-DE" sz="2000" dirty="0"/>
              <a:t>Schätzung nach den amtlichen </a:t>
            </a:r>
            <a:r>
              <a:rPr lang="de-DE" sz="2000" dirty="0" smtClean="0"/>
              <a:t>Richtsätzen  </a:t>
            </a:r>
          </a:p>
          <a:p>
            <a:pPr algn="just"/>
            <a:r>
              <a:rPr lang="de-DE" sz="2000" dirty="0"/>
              <a:t>Hinzuschätzungen, die die höchsten Reingewinnsätze lt. Richtsatzsammlung überschreiten, sind nur dann zulässig, wenn plausible Gründe dafür </a:t>
            </a:r>
            <a:r>
              <a:rPr lang="de-DE" sz="2000" dirty="0" smtClean="0"/>
              <a:t>bestehen </a:t>
            </a:r>
            <a:endParaRPr lang="de-DE" sz="2000" dirty="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69</a:t>
            </a:fld>
            <a:endParaRPr lang="de-DE"/>
          </a:p>
        </p:txBody>
      </p:sp>
    </p:spTree>
    <p:extLst>
      <p:ext uri="{BB962C8B-B14F-4D97-AF65-F5344CB8AC3E}">
        <p14:creationId xmlns:p14="http://schemas.microsoft.com/office/powerpoint/2010/main" val="202305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2695207723"/>
              </p:ext>
            </p:extLst>
          </p:nvPr>
        </p:nvGraphicFramePr>
        <p:xfrm>
          <a:off x="720725" y="1619250"/>
          <a:ext cx="10799763"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2"/>
          <p:cNvSpPr>
            <a:spLocks noGrp="1"/>
          </p:cNvSpPr>
          <p:nvPr>
            <p:ph type="title"/>
          </p:nvPr>
        </p:nvSpPr>
        <p:spPr/>
        <p:txBody>
          <a:bodyPr/>
          <a:lstStyle/>
          <a:p>
            <a:pPr marL="742950" indent="-742950">
              <a:buFont typeface="+mj-lt"/>
              <a:buAutoNum type="arabicParenR"/>
            </a:pPr>
            <a:r>
              <a:rPr lang="de-DE" dirty="0" smtClean="0"/>
              <a:t>Arten von Kassen</a:t>
            </a:r>
            <a:endParaRPr lang="de-DE" dirty="0"/>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3" name="Fußzeilenplatzhalter 2"/>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7</a:t>
            </a:fld>
            <a:endParaRPr lang="de-DE"/>
          </a:p>
        </p:txBody>
      </p:sp>
    </p:spTree>
    <p:extLst>
      <p:ext uri="{BB962C8B-B14F-4D97-AF65-F5344CB8AC3E}">
        <p14:creationId xmlns:p14="http://schemas.microsoft.com/office/powerpoint/2010/main" val="356265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11.1 Schätzungsbefugnis </a:t>
            </a:r>
            <a:r>
              <a:rPr lang="de-DE" sz="2400" b="1" dirty="0"/>
              <a:t>bei </a:t>
            </a:r>
            <a:r>
              <a:rPr lang="de-DE" sz="2400" b="1" dirty="0" smtClean="0"/>
              <a:t>Kassenfehlbeträgen</a:t>
            </a:r>
          </a:p>
          <a:p>
            <a:pPr marL="0" indent="0">
              <a:buNone/>
            </a:pPr>
            <a:endParaRPr lang="de-DE" sz="2400" b="1" dirty="0" smtClean="0"/>
          </a:p>
          <a:p>
            <a:pPr algn="just"/>
            <a:r>
              <a:rPr lang="de-DE" sz="2400" dirty="0"/>
              <a:t>Bei Kassenfehlbeträgen, die durch die unrichtige Aufzeichnung von betrieblichen Geldbewegungen entstanden sind, kann eine Schätzung dem Grunde nach </a:t>
            </a:r>
            <a:r>
              <a:rPr lang="de-DE" sz="2400" dirty="0" smtClean="0"/>
              <a:t>wegen </a:t>
            </a:r>
            <a:r>
              <a:rPr lang="de-DE" sz="2400" dirty="0"/>
              <a:t>nicht ordnungsgemäßer Buchführung </a:t>
            </a:r>
            <a:r>
              <a:rPr lang="de-DE" sz="2400" dirty="0" smtClean="0"/>
              <a:t>erfolgen.</a:t>
            </a:r>
            <a:endParaRPr lang="de-DE" sz="2400" dirty="0"/>
          </a:p>
          <a:p>
            <a:pPr algn="just"/>
            <a:r>
              <a:rPr lang="de-DE" sz="2400" dirty="0"/>
              <a:t>Dabei ist die Schätzung in der Weise, dass der höchste Kassenfehlbetrag nebst einem Unsicherheitszuschlag in Höhe eines angemessenen positiven Kassenbestands angesetzt wird, zulässig.</a:t>
            </a:r>
          </a:p>
          <a:p>
            <a:pPr marL="0" indent="0">
              <a:buNone/>
            </a:pP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70</a:t>
            </a:fld>
            <a:endParaRPr lang="de-DE"/>
          </a:p>
        </p:txBody>
      </p:sp>
    </p:spTree>
    <p:extLst>
      <p:ext uri="{BB962C8B-B14F-4D97-AF65-F5344CB8AC3E}">
        <p14:creationId xmlns:p14="http://schemas.microsoft.com/office/powerpoint/2010/main" val="102321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11.2 Schätzungsbefugnis </a:t>
            </a:r>
            <a:r>
              <a:rPr lang="de-DE" sz="2400" b="1" dirty="0"/>
              <a:t>bei fehlender </a:t>
            </a:r>
            <a:r>
              <a:rPr lang="de-DE" sz="2400" b="1" dirty="0" smtClean="0"/>
              <a:t>Kassenbelegführung</a:t>
            </a:r>
          </a:p>
          <a:p>
            <a:pPr marL="0" indent="0">
              <a:buNone/>
            </a:pPr>
            <a:endParaRPr lang="de-DE" sz="2400" b="1" dirty="0"/>
          </a:p>
          <a:p>
            <a:pPr marL="0" indent="0" algn="just">
              <a:buNone/>
            </a:pPr>
            <a:r>
              <a:rPr lang="de-DE" sz="2400" dirty="0"/>
              <a:t>Im Rahmen einer Betriebsprüfung darf die Finanzverwaltung eine </a:t>
            </a:r>
            <a:r>
              <a:rPr lang="de-DE" sz="2400" dirty="0" err="1"/>
              <a:t>Sicherheits</a:t>
            </a:r>
            <a:r>
              <a:rPr lang="de-DE" sz="2400" b="1" dirty="0" err="1"/>
              <a:t>zuschätzung</a:t>
            </a:r>
            <a:r>
              <a:rPr lang="de-DE" sz="2400" dirty="0"/>
              <a:t> bis zu 10 % der erklärten Erlöse vornehmen, wenn die Kassenbelegführung und die Kassenaufzeichnungen nicht ordnungsgemäß sind. </a:t>
            </a:r>
            <a:r>
              <a:rPr lang="de-DE" sz="2400" dirty="0" smtClean="0"/>
              <a:t>Bei </a:t>
            </a:r>
            <a:r>
              <a:rPr lang="de-DE" sz="2400" dirty="0"/>
              <a:t>einer Pflichtverletzung des Steuerpflichtigen, insbesondere bei einer nicht ordnungsgemäßen Buchführung, ist ein Sicherheitszuschlag zulässig. Der Sicherheitszuschlag lässt sich dabei als eine griffweise Schätzung, die in einem vernünftigen Verhältnis zu den erklärten oder nicht verbuchten </a:t>
            </a:r>
            <a:r>
              <a:rPr lang="de-DE" sz="2400" dirty="0" smtClean="0"/>
              <a:t>Umsätzen </a:t>
            </a:r>
            <a:r>
              <a:rPr lang="de-DE" sz="2400" dirty="0"/>
              <a:t>steht, </a:t>
            </a:r>
            <a:r>
              <a:rPr lang="de-DE" sz="2400" dirty="0" smtClean="0"/>
              <a:t>charakterisieren.</a:t>
            </a:r>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71</a:t>
            </a:fld>
            <a:endParaRPr lang="de-DE"/>
          </a:p>
        </p:txBody>
      </p:sp>
    </p:spTree>
    <p:extLst>
      <p:ext uri="{BB962C8B-B14F-4D97-AF65-F5344CB8AC3E}">
        <p14:creationId xmlns:p14="http://schemas.microsoft.com/office/powerpoint/2010/main" val="4477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400" b="1" dirty="0" smtClean="0"/>
              <a:t>11.3 Schätzungsbefugnis </a:t>
            </a:r>
            <a:r>
              <a:rPr lang="de-DE" sz="2400" b="1" dirty="0"/>
              <a:t>bei Erwerb einer </a:t>
            </a:r>
            <a:r>
              <a:rPr lang="de-DE" sz="2400" b="1" dirty="0" smtClean="0"/>
              <a:t>Manipulationssoftware</a:t>
            </a:r>
          </a:p>
          <a:p>
            <a:pPr marL="0" indent="0" algn="just">
              <a:buNone/>
            </a:pPr>
            <a:endParaRPr lang="de-DE" sz="2400" dirty="0" smtClean="0"/>
          </a:p>
          <a:p>
            <a:pPr marL="0" indent="0" algn="just">
              <a:buNone/>
            </a:pPr>
            <a:r>
              <a:rPr lang="de-DE" sz="2400" dirty="0" smtClean="0"/>
              <a:t>Im </a:t>
            </a:r>
            <a:r>
              <a:rPr lang="de-DE" sz="2400" dirty="0"/>
              <a:t>Rahmen einer Betriebsprüfung hat die Finanzverwaltung das Recht zu schätzen, wenn der Steuerpflichtige </a:t>
            </a:r>
            <a:r>
              <a:rPr lang="de-DE" sz="2400" dirty="0" smtClean="0"/>
              <a:t>eine </a:t>
            </a:r>
            <a:r>
              <a:rPr lang="de-DE" sz="2400" dirty="0"/>
              <a:t>Kassensoftware erwirbt, die nachträgliche Manipulationen der gebuchten Daten erlaubt. Es ist davon auszugehen, dass die Software entsprechend ihrem Zweck eingesetzt wird. Hinzukommende weitere Mängel an der Kassenführung geben Anlass, die Ordnungsmäßigkeit der Kassenführung anzuzweifeln</a:t>
            </a:r>
            <a:endParaRPr lang="de-DE" sz="2400" dirty="0" smtClean="0"/>
          </a:p>
        </p:txBody>
      </p:sp>
      <p:sp>
        <p:nvSpPr>
          <p:cNvPr id="3" name="Titel 2"/>
          <p:cNvSpPr>
            <a:spLocks noGrp="1"/>
          </p:cNvSpPr>
          <p:nvPr>
            <p:ph type="title"/>
          </p:nvPr>
        </p:nvSpPr>
        <p:spPr/>
        <p:txBody>
          <a:bodyPr/>
          <a:lstStyle/>
          <a:p>
            <a:pPr marL="742950" indent="-742950">
              <a:buFont typeface="+mj-lt"/>
              <a:buAutoNum type="arabicParenR" startAt="11"/>
              <a:defRPr/>
            </a:pPr>
            <a:r>
              <a:rPr lang="de-DE" sz="3600" dirty="0"/>
              <a:t>Was passiert, wenn…</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dirty="0" smtClean="0"/>
              <a:t>www.ruschel-collegen.de</a:t>
            </a:r>
            <a:endParaRPr lang="de-DE" dirty="0"/>
          </a:p>
        </p:txBody>
      </p:sp>
      <p:sp>
        <p:nvSpPr>
          <p:cNvPr id="5" name="Foliennummernplatzhalter 4"/>
          <p:cNvSpPr>
            <a:spLocks noGrp="1"/>
          </p:cNvSpPr>
          <p:nvPr>
            <p:ph type="sldNum" sz="quarter" idx="12"/>
          </p:nvPr>
        </p:nvSpPr>
        <p:spPr/>
        <p:txBody>
          <a:bodyPr/>
          <a:lstStyle/>
          <a:p>
            <a:fld id="{00502C10-5D99-4D2D-96D0-EE88999FAB2A}" type="slidenum">
              <a:rPr lang="de-DE" smtClean="0"/>
              <a:t>72</a:t>
            </a:fld>
            <a:endParaRPr lang="de-DE"/>
          </a:p>
        </p:txBody>
      </p:sp>
    </p:spTree>
    <p:extLst>
      <p:ext uri="{BB962C8B-B14F-4D97-AF65-F5344CB8AC3E}">
        <p14:creationId xmlns:p14="http://schemas.microsoft.com/office/powerpoint/2010/main" val="347827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gn="just">
              <a:defRPr/>
            </a:pPr>
            <a:r>
              <a:rPr lang="de-DE" sz="1600" dirty="0"/>
              <a:t>Ein sachverständiger Dritter muss sich in angemessener Zeit einen Überblick über die Geschäftsvorfälle und über die Lage des Unternehmens verschaffen können.</a:t>
            </a:r>
          </a:p>
          <a:p>
            <a:pPr algn="just">
              <a:defRPr/>
            </a:pPr>
            <a:r>
              <a:rPr lang="de-DE" sz="1600" dirty="0"/>
              <a:t>Die Geschäftsvorfälle müssen sich in der Entstehung und Abwicklung verfolgen lassen. </a:t>
            </a:r>
          </a:p>
          <a:p>
            <a:pPr algn="just">
              <a:defRPr/>
            </a:pPr>
            <a:r>
              <a:rPr lang="de-DE" sz="1600" dirty="0"/>
              <a:t>Aufzeichnungen sind so vorzunehmen, dass sie den Zweck, den sie für die Besteuerung erfüllen sollen, erreichen. </a:t>
            </a:r>
          </a:p>
          <a:p>
            <a:pPr algn="just">
              <a:defRPr/>
            </a:pPr>
            <a:r>
              <a:rPr lang="de-DE" sz="1600" dirty="0"/>
              <a:t>Buchungen und Aufzeichnungen müssen </a:t>
            </a:r>
            <a:r>
              <a:rPr lang="de-DE" sz="1600" b="1" dirty="0"/>
              <a:t>vollständig, richtig, zeitgerecht und geordnet </a:t>
            </a:r>
            <a:r>
              <a:rPr lang="de-DE" sz="1600" dirty="0"/>
              <a:t>vorgenommen werden.</a:t>
            </a:r>
          </a:p>
          <a:p>
            <a:pPr algn="just">
              <a:defRPr/>
            </a:pPr>
            <a:r>
              <a:rPr lang="de-DE" sz="1600" dirty="0"/>
              <a:t>Die Buchungen und die sonst erforderlichen Aufzeichnungen sind </a:t>
            </a:r>
            <a:r>
              <a:rPr lang="de-DE" sz="1600" b="1" dirty="0"/>
              <a:t>einzeln</a:t>
            </a:r>
            <a:r>
              <a:rPr lang="de-DE" sz="1600" dirty="0"/>
              <a:t>, vollständig, richtig, zeitgerecht und geordnet vorzunehmen. </a:t>
            </a:r>
          </a:p>
          <a:p>
            <a:pPr algn="just">
              <a:defRPr/>
            </a:pPr>
            <a:r>
              <a:rPr lang="de-DE" sz="1600" dirty="0"/>
              <a:t>Kasseneinnahmen und Kassenausgaben sind </a:t>
            </a:r>
            <a:r>
              <a:rPr lang="de-DE" sz="1600" b="1" dirty="0"/>
              <a:t>täglich</a:t>
            </a:r>
            <a:r>
              <a:rPr lang="de-DE" sz="1600" dirty="0"/>
              <a:t> festzuhalten. </a:t>
            </a:r>
          </a:p>
          <a:p>
            <a:pPr algn="just">
              <a:defRPr/>
            </a:pPr>
            <a:r>
              <a:rPr lang="de-DE" sz="1600" dirty="0"/>
              <a:t>Buchungen oder Aufzeichnungen dürfen </a:t>
            </a:r>
            <a:r>
              <a:rPr lang="de-DE" sz="1600" b="1" dirty="0"/>
              <a:t>nicht</a:t>
            </a:r>
            <a:r>
              <a:rPr lang="de-DE" sz="1600" dirty="0"/>
              <a:t> in einer Weise </a:t>
            </a:r>
            <a:r>
              <a:rPr lang="de-DE" sz="1600" b="1" dirty="0"/>
              <a:t>verändert</a:t>
            </a:r>
            <a:r>
              <a:rPr lang="de-DE" sz="1600" dirty="0"/>
              <a:t> werden, dass </a:t>
            </a:r>
            <a:r>
              <a:rPr lang="de-DE" sz="1600" b="1" dirty="0"/>
              <a:t>der ursprüngliche Inhalt </a:t>
            </a:r>
            <a:r>
              <a:rPr lang="de-DE" sz="1600" dirty="0"/>
              <a:t>nicht mehr </a:t>
            </a:r>
            <a:r>
              <a:rPr lang="de-DE" sz="1600" b="1" dirty="0"/>
              <a:t>feststellbar</a:t>
            </a:r>
            <a:r>
              <a:rPr lang="de-DE" sz="1600" dirty="0"/>
              <a:t> ist.</a:t>
            </a:r>
          </a:p>
          <a:p>
            <a:pPr algn="just">
              <a:defRPr/>
            </a:pPr>
            <a:r>
              <a:rPr lang="de-DE" sz="1600" dirty="0"/>
              <a:t>Führen von Büchern auf </a:t>
            </a:r>
            <a:r>
              <a:rPr lang="de-DE" sz="1600" dirty="0" smtClean="0"/>
              <a:t>Datenträgern:</a:t>
            </a:r>
            <a:endParaRPr lang="de-DE" sz="1600" dirty="0"/>
          </a:p>
          <a:p>
            <a:pPr algn="just">
              <a:defRPr/>
            </a:pPr>
            <a:r>
              <a:rPr lang="de-DE" sz="1600" dirty="0"/>
              <a:t>Wer aufzeichnungspflichtige Geschäftsvorfälle oder andere Vorgänge mit Hilfe eines elektronischen Aufzeichnungssystems erfasst, hat ein elektronisches Aufzeichnungssystem zu verwenden, das jeden aufzeichnungspflichtigen Geschäftsvorfall und anderen Vorgang einzeln, vollständig, richtig, zeitgerecht und geordnet aufzeichnet. </a:t>
            </a:r>
          </a:p>
          <a:p>
            <a:pPr marL="0" indent="0">
              <a:buNone/>
            </a:pPr>
            <a:endParaRPr lang="de-DE" sz="2400" dirty="0"/>
          </a:p>
          <a:p>
            <a:endParaRPr lang="de-DE" dirty="0"/>
          </a:p>
        </p:txBody>
      </p:sp>
      <p:sp>
        <p:nvSpPr>
          <p:cNvPr id="3" name="Titel 2"/>
          <p:cNvSpPr>
            <a:spLocks noGrp="1"/>
          </p:cNvSpPr>
          <p:nvPr>
            <p:ph type="title"/>
          </p:nvPr>
        </p:nvSpPr>
        <p:spPr/>
        <p:txBody>
          <a:bodyPr/>
          <a:lstStyle/>
          <a:p>
            <a:pPr marL="742950" indent="-742950">
              <a:buFont typeface="+mj-lt"/>
              <a:buAutoNum type="arabicParenR" startAt="2"/>
              <a:defRPr/>
            </a:pPr>
            <a:r>
              <a:rPr lang="de-DE" dirty="0"/>
              <a:t>Grundsätze ordnungsgemäßer Buchführung</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8</a:t>
            </a:fld>
            <a:endParaRPr lang="de-DE"/>
          </a:p>
        </p:txBody>
      </p:sp>
    </p:spTree>
    <p:extLst>
      <p:ext uri="{BB962C8B-B14F-4D97-AF65-F5344CB8AC3E}">
        <p14:creationId xmlns:p14="http://schemas.microsoft.com/office/powerpoint/2010/main" val="292983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defRPr/>
            </a:pPr>
            <a:r>
              <a:rPr lang="de-DE" sz="1400" dirty="0"/>
              <a:t>Grundsatz:</a:t>
            </a:r>
          </a:p>
          <a:p>
            <a:pPr>
              <a:defRPr/>
            </a:pPr>
            <a:r>
              <a:rPr lang="de-DE" sz="1400" dirty="0"/>
              <a:t>Grundsatz der Nachvollziehbarkeit und Nachprüfbarkeit (= Übersichtlichkeit) </a:t>
            </a:r>
          </a:p>
          <a:p>
            <a:pPr marL="0" indent="0">
              <a:buNone/>
              <a:defRPr/>
            </a:pPr>
            <a:r>
              <a:rPr lang="de-DE" sz="1400" dirty="0" smtClean="0"/>
              <a:t>Inhalt</a:t>
            </a:r>
            <a:r>
              <a:rPr lang="de-DE" sz="1400" dirty="0"/>
              <a:t>:</a:t>
            </a:r>
          </a:p>
          <a:p>
            <a:pPr algn="just">
              <a:defRPr/>
            </a:pPr>
            <a:r>
              <a:rPr lang="de-DE" sz="1400" dirty="0"/>
              <a:t>Die Buchführung muss so beschaffen sein, dass sie einem sachverständigen Dritten innerhalb angemessener Zeit einen Überblick über die Geschäftsvorfälle und über die Lage des Unternehmens vermitteln kann. </a:t>
            </a:r>
          </a:p>
          <a:p>
            <a:pPr algn="just">
              <a:defRPr/>
            </a:pPr>
            <a:r>
              <a:rPr lang="de-DE" sz="1400" dirty="0"/>
              <a:t>Die Geschäftsvorfälle müssen sich in ihrer Entstehung und Abwicklung verfolgen lassen. </a:t>
            </a:r>
          </a:p>
          <a:p>
            <a:pPr marL="0" indent="0">
              <a:buNone/>
              <a:defRPr/>
            </a:pPr>
            <a:endParaRPr lang="de-DE" sz="1400" dirty="0"/>
          </a:p>
          <a:p>
            <a:pPr marL="0" indent="0">
              <a:buNone/>
              <a:defRPr/>
            </a:pPr>
            <a:r>
              <a:rPr lang="de-DE" sz="1400" dirty="0"/>
              <a:t>Grundsatz:</a:t>
            </a:r>
          </a:p>
          <a:p>
            <a:pPr>
              <a:defRPr/>
            </a:pPr>
            <a:r>
              <a:rPr lang="de-DE" sz="1400" dirty="0"/>
              <a:t>Grundsätze der Wahrheit, Klarheit und fortlaufenden Aufzeichnung </a:t>
            </a:r>
          </a:p>
          <a:p>
            <a:pPr marL="0" indent="0">
              <a:buNone/>
              <a:defRPr/>
            </a:pPr>
            <a:r>
              <a:rPr lang="de-DE" sz="1400" dirty="0" smtClean="0"/>
              <a:t>Inhalt</a:t>
            </a:r>
            <a:r>
              <a:rPr lang="de-DE" sz="1400" dirty="0"/>
              <a:t>:</a:t>
            </a:r>
          </a:p>
          <a:p>
            <a:pPr>
              <a:defRPr/>
            </a:pPr>
            <a:r>
              <a:rPr lang="de-DE" sz="1400" dirty="0"/>
              <a:t>Im Einzelnen: Grundsatz der … </a:t>
            </a:r>
          </a:p>
          <a:p>
            <a:pPr>
              <a:defRPr/>
            </a:pPr>
            <a:r>
              <a:rPr lang="de-DE" sz="1400" dirty="0"/>
              <a:t>Einzelaufzeichnung		</a:t>
            </a:r>
            <a:r>
              <a:rPr lang="de-DE" sz="1400" dirty="0">
                <a:sym typeface="Wingdings" panose="05000000000000000000" pitchFamily="2" charset="2"/>
              </a:rPr>
              <a:t></a:t>
            </a:r>
            <a:r>
              <a:rPr lang="de-DE" sz="1400" dirty="0"/>
              <a:t>	vollzählig und </a:t>
            </a:r>
          </a:p>
          <a:p>
            <a:pPr>
              <a:defRPr/>
            </a:pPr>
            <a:r>
              <a:rPr lang="de-DE" sz="1400" dirty="0"/>
              <a:t>Vollständigkeit 			</a:t>
            </a:r>
            <a:r>
              <a:rPr lang="de-DE" sz="1400" dirty="0">
                <a:sym typeface="Wingdings" panose="05000000000000000000" pitchFamily="2" charset="2"/>
              </a:rPr>
              <a:t>	</a:t>
            </a:r>
            <a:r>
              <a:rPr lang="de-DE" sz="1400" dirty="0"/>
              <a:t>lückenlos</a:t>
            </a:r>
          </a:p>
          <a:p>
            <a:pPr>
              <a:defRPr/>
            </a:pPr>
            <a:r>
              <a:rPr lang="de-DE" sz="1400" dirty="0"/>
              <a:t>Richtigkeit 			</a:t>
            </a:r>
            <a:r>
              <a:rPr lang="de-DE" sz="1400" dirty="0">
                <a:sym typeface="Wingdings" panose="05000000000000000000" pitchFamily="2" charset="2"/>
              </a:rPr>
              <a:t>	</a:t>
            </a:r>
            <a:r>
              <a:rPr lang="de-DE" sz="1400" dirty="0"/>
              <a:t>in Übereinstimmung mit den tatsächlichen Verhältnissen </a:t>
            </a:r>
          </a:p>
          <a:p>
            <a:pPr>
              <a:defRPr/>
            </a:pPr>
            <a:r>
              <a:rPr lang="de-DE" sz="1400" dirty="0"/>
              <a:t>Zeitgerechtigkeit 			</a:t>
            </a:r>
            <a:r>
              <a:rPr lang="de-DE" sz="1400" dirty="0">
                <a:sym typeface="Wingdings" panose="05000000000000000000" pitchFamily="2" charset="2"/>
              </a:rPr>
              <a:t>	</a:t>
            </a:r>
            <a:r>
              <a:rPr lang="de-DE" sz="1400" dirty="0" smtClean="0">
                <a:sym typeface="Wingdings" panose="05000000000000000000" pitchFamily="2" charset="2"/>
              </a:rPr>
              <a:t>z</a:t>
            </a:r>
            <a:r>
              <a:rPr lang="de-DE" sz="1400" dirty="0" smtClean="0"/>
              <a:t>eitnah </a:t>
            </a:r>
            <a:endParaRPr lang="de-DE" sz="1400" dirty="0"/>
          </a:p>
          <a:p>
            <a:pPr>
              <a:defRPr/>
            </a:pPr>
            <a:r>
              <a:rPr lang="de-DE" sz="1400" dirty="0" err="1"/>
              <a:t>Geordnetheit</a:t>
            </a:r>
            <a:r>
              <a:rPr lang="de-DE" sz="1400" dirty="0"/>
              <a:t> 			</a:t>
            </a:r>
            <a:r>
              <a:rPr lang="de-DE" sz="1400" dirty="0">
                <a:sym typeface="Wingdings" panose="05000000000000000000" pitchFamily="2" charset="2"/>
              </a:rPr>
              <a:t>	</a:t>
            </a:r>
            <a:r>
              <a:rPr lang="de-DE" sz="1400" dirty="0"/>
              <a:t>systematische Erfassung, übersichtliche, eindeutige und nachvollziehbare </a:t>
            </a:r>
            <a:r>
              <a:rPr lang="de-DE" sz="1400" dirty="0" smtClean="0"/>
              <a:t>					Buchungen </a:t>
            </a:r>
            <a:endParaRPr lang="de-DE" sz="1400" dirty="0"/>
          </a:p>
          <a:p>
            <a:pPr>
              <a:defRPr/>
            </a:pPr>
            <a:r>
              <a:rPr lang="de-DE" sz="1400" dirty="0"/>
              <a:t>Unveränderbarkeit 		</a:t>
            </a:r>
            <a:r>
              <a:rPr lang="de-DE" sz="1400" dirty="0">
                <a:sym typeface="Wingdings" panose="05000000000000000000" pitchFamily="2" charset="2"/>
              </a:rPr>
              <a:t>	</a:t>
            </a:r>
            <a:r>
              <a:rPr lang="de-DE" sz="1400" dirty="0"/>
              <a:t>ursprünglicher Inhalt muss feststellbar bleiben </a:t>
            </a:r>
          </a:p>
          <a:p>
            <a:pPr marL="0" indent="0">
              <a:buNone/>
            </a:pPr>
            <a:endParaRPr lang="de-DE" sz="2400" dirty="0"/>
          </a:p>
          <a:p>
            <a:endParaRPr lang="de-DE" dirty="0"/>
          </a:p>
        </p:txBody>
      </p:sp>
      <p:sp>
        <p:nvSpPr>
          <p:cNvPr id="3" name="Titel 2"/>
          <p:cNvSpPr>
            <a:spLocks noGrp="1"/>
          </p:cNvSpPr>
          <p:nvPr>
            <p:ph type="title"/>
          </p:nvPr>
        </p:nvSpPr>
        <p:spPr/>
        <p:txBody>
          <a:bodyPr/>
          <a:lstStyle/>
          <a:p>
            <a:pPr marL="742950" indent="-742950">
              <a:buFont typeface="+mj-lt"/>
              <a:buAutoNum type="arabicParenR" startAt="2"/>
              <a:defRPr/>
            </a:pPr>
            <a:r>
              <a:rPr lang="de-DE" dirty="0"/>
              <a:t>Grundsätze ordnungsgemäßer Buchführung</a:t>
            </a:r>
          </a:p>
        </p:txBody>
      </p:sp>
      <p:sp>
        <p:nvSpPr>
          <p:cNvPr id="7" name="Datumsplatzhalter 5"/>
          <p:cNvSpPr>
            <a:spLocks noGrp="1"/>
          </p:cNvSpPr>
          <p:nvPr>
            <p:ph type="dt" sz="half" idx="10"/>
          </p:nvPr>
        </p:nvSpPr>
        <p:spPr/>
        <p:txBody>
          <a:bodyPr/>
          <a:lstStyle/>
          <a:p>
            <a:r>
              <a:rPr lang="de-DE" dirty="0" smtClean="0"/>
              <a:t>01.03.2018</a:t>
            </a:r>
            <a:endParaRPr lang="de-DE" dirty="0"/>
          </a:p>
        </p:txBody>
      </p:sp>
      <p:sp>
        <p:nvSpPr>
          <p:cNvPr id="4" name="Fußzeilenplatzhalter 3"/>
          <p:cNvSpPr>
            <a:spLocks noGrp="1"/>
          </p:cNvSpPr>
          <p:nvPr>
            <p:ph type="ftr" sz="quarter" idx="11"/>
          </p:nvPr>
        </p:nvSpPr>
        <p:spPr/>
        <p:txBody>
          <a:bodyPr/>
          <a:lstStyle/>
          <a:p>
            <a:r>
              <a:rPr lang="de-DE" smtClean="0"/>
              <a:t>www.ruschel-collegen.de</a:t>
            </a:r>
            <a:endParaRPr lang="de-DE"/>
          </a:p>
        </p:txBody>
      </p:sp>
      <p:sp>
        <p:nvSpPr>
          <p:cNvPr id="5" name="Foliennummernplatzhalter 4"/>
          <p:cNvSpPr>
            <a:spLocks noGrp="1"/>
          </p:cNvSpPr>
          <p:nvPr>
            <p:ph type="sldNum" sz="quarter" idx="12"/>
          </p:nvPr>
        </p:nvSpPr>
        <p:spPr/>
        <p:txBody>
          <a:bodyPr/>
          <a:lstStyle/>
          <a:p>
            <a:fld id="{00502C10-5D99-4D2D-96D0-EE88999FAB2A}" type="slidenum">
              <a:rPr lang="de-DE" smtClean="0"/>
              <a:t>9</a:t>
            </a:fld>
            <a:endParaRPr lang="de-DE"/>
          </a:p>
        </p:txBody>
      </p:sp>
    </p:spTree>
    <p:extLst>
      <p:ext uri="{BB962C8B-B14F-4D97-AF65-F5344CB8AC3E}">
        <p14:creationId xmlns:p14="http://schemas.microsoft.com/office/powerpoint/2010/main" val="257588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ix_035_RC_Vorlage_Praesentation">
  <a:themeElements>
    <a:clrScheme name="Mastervorlag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a:defRPr kern="0" dirty="0" smtClean="0"/>
        </a:defPPr>
      </a:lstStyle>
    </a:txDef>
  </a:objectDefaults>
  <a:extraClrSchemeLst>
    <a:extraClrScheme>
      <a:clrScheme name="Mastervorlag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vorlag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vorlag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vorlag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vorlag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vorlag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vorlage 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vorlag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vorlag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vorlag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vorlag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vorlag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fix_035_RC_Vorlage_Praesentation</Template>
  <TotalTime>0</TotalTime>
  <Words>3543</Words>
  <Application>Microsoft Office PowerPoint</Application>
  <PresentationFormat>Breitbild</PresentationFormat>
  <Paragraphs>791</Paragraphs>
  <Slides>72</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72</vt:i4>
      </vt:variant>
    </vt:vector>
  </HeadingPairs>
  <TitlesOfParts>
    <vt:vector size="79" baseType="lpstr">
      <vt:lpstr>Arial</vt:lpstr>
      <vt:lpstr>Calibri</vt:lpstr>
      <vt:lpstr>DejaVu Sans Condensed</vt:lpstr>
      <vt:lpstr>Times New Roman</vt:lpstr>
      <vt:lpstr>Wingdings</vt:lpstr>
      <vt:lpstr>ヒラギノ角ゴ Pro W3</vt:lpstr>
      <vt:lpstr>fix_035_RC_Vorlage_Praesentation</vt:lpstr>
      <vt:lpstr>Bargeld und das Finanzamt Auf in die nächste Runde </vt:lpstr>
      <vt:lpstr>Inhaltsverzeichnis</vt:lpstr>
      <vt:lpstr>Inhaltsverzeichnis</vt:lpstr>
      <vt:lpstr>Hochrisikobetriebe aus Sicht des Finanzamts</vt:lpstr>
      <vt:lpstr>PowerPoint-Präsentation</vt:lpstr>
      <vt:lpstr>Aufgaben moderner Kassensysteme</vt:lpstr>
      <vt:lpstr>Arten von Kassen</vt:lpstr>
      <vt:lpstr>Grundsätze ordnungsgemäßer Buchführung</vt:lpstr>
      <vt:lpstr>Grundsätze ordnungsgemäßer Buchführung</vt:lpstr>
      <vt:lpstr>Unveränderbarkeit </vt:lpstr>
      <vt:lpstr>Kassensturzfähigkeit</vt:lpstr>
      <vt:lpstr>3) Kassensturzfähigkeit</vt:lpstr>
      <vt:lpstr>Zählprotokoll</vt:lpstr>
      <vt:lpstr>Mängel in der Buchführung: Kassenfehlbeträge</vt:lpstr>
      <vt:lpstr>Hinweise auf Mängel</vt:lpstr>
      <vt:lpstr>Stornobuchungen</vt:lpstr>
      <vt:lpstr>Stornobuchungen</vt:lpstr>
      <vt:lpstr>Stornobuchungen</vt:lpstr>
      <vt:lpstr>Stornobuchungen</vt:lpstr>
      <vt:lpstr>Stornobuchungen</vt:lpstr>
      <vt:lpstr>5) Stornobuchungen                         Kassenjournal</vt:lpstr>
      <vt:lpstr>5) Stornobuchungen                         Kassenjournal</vt:lpstr>
      <vt:lpstr>6) Die elektronische Registrierkasse</vt:lpstr>
      <vt:lpstr>Die elektronische Registrierkasse</vt:lpstr>
      <vt:lpstr>Die elektronische Registrierkasse</vt:lpstr>
      <vt:lpstr>Die elektronische Registrierkasse</vt:lpstr>
      <vt:lpstr>Kassennachschau</vt:lpstr>
      <vt:lpstr>Kassennachschau</vt:lpstr>
      <vt:lpstr>Kassennachschau</vt:lpstr>
      <vt:lpstr>Kassennachschau</vt:lpstr>
      <vt:lpstr>Kassennachschau</vt:lpstr>
      <vt:lpstr>Kassennachschau</vt:lpstr>
      <vt:lpstr>Kassennachschau</vt:lpstr>
      <vt:lpstr>Kassennachschau</vt:lpstr>
      <vt:lpstr>Kassennachschau</vt:lpstr>
      <vt:lpstr>Kassennachschau</vt:lpstr>
      <vt:lpstr>7) Kassennachschau/Prüfungsmethoden</vt:lpstr>
      <vt:lpstr>7) Kassennachschau/Prüfungsmethoden</vt:lpstr>
      <vt:lpstr>7) Kassennachschau/Prüfungsmethoden</vt:lpstr>
      <vt:lpstr>7) Kassennachschau/Prüfungsmethoden</vt:lpstr>
      <vt:lpstr>7) Kassennachschau/Prüfungsmethoden                        Lückenanalyse</vt:lpstr>
      <vt:lpstr>Notwendige Unterlagen bei elektronischen Kassensystemen/ Verfahrensdokumentation</vt:lpstr>
      <vt:lpstr>Notwendige Unterlagen bei elektronischen Kassensystemen/ Verfahrensdokumentation</vt:lpstr>
      <vt:lpstr>Notwendige Unterlagen bei elektronischen Kassensystemen/ Verfahrensdokumentation</vt:lpstr>
      <vt:lpstr>Notwendige Unterlagen bei elektronischen Kassensystemen/ Verfahrensdokumentation</vt:lpstr>
      <vt:lpstr>8)Notwendige Unterlagen bei elektronischen Kassensystemen/ Verfahrensdokumentation</vt:lpstr>
      <vt:lpstr>8)Notwendige Unterlagen bei elektronischen Kassensystemen/ Verfahrensdokumentation</vt:lpstr>
      <vt:lpstr>8)Notwendige Unterlagen bei elektronischen Kassensystemen/ Verfahrensdokumentation</vt:lpstr>
      <vt:lpstr>8)Notwendige Unterlagen bei elektronischen Kassensystemen/ Verfahrensdokumentation</vt:lpstr>
      <vt:lpstr>Bare – unbare Geschäftsvorfälle</vt:lpstr>
      <vt:lpstr>Bare – unbare Geschäftsvorfälle</vt:lpstr>
      <vt:lpstr>Bare – unbare Geschäftsvorfälle</vt:lpstr>
      <vt:lpstr>Manipulationen</vt:lpstr>
      <vt:lpstr>Manipulationen</vt:lpstr>
      <vt:lpstr>Manipulationen</vt:lpstr>
      <vt:lpstr>10) Manipulationen                Zeitreihenvergleich – der vergessene Tisch</vt:lpstr>
      <vt:lpstr>10) Manipulationen              Tagesendbestände – der Sägezahn</vt:lpstr>
      <vt:lpstr>Künftig verpflichtende Sicherheitseinrichtung</vt:lpstr>
      <vt:lpstr>Künftig verpflichtende Sicherheitseinrichtung</vt:lpstr>
      <vt:lpstr>Künftig verpflichtende Sicherheitseinrichtung</vt:lpstr>
      <vt:lpstr>11) Was passiert, wenn…</vt:lpstr>
      <vt:lpstr>Was passiert, wenn…</vt:lpstr>
      <vt:lpstr>Was passiert, wenn…</vt:lpstr>
      <vt:lpstr>Was passiert, wenn…</vt:lpstr>
      <vt:lpstr>Was passiert, wenn…</vt:lpstr>
      <vt:lpstr>Was passiert, wenn…</vt:lpstr>
      <vt:lpstr>Was passiert, wenn…</vt:lpstr>
      <vt:lpstr>Was passiert, wenn…</vt:lpstr>
      <vt:lpstr>Was passiert, wenn…</vt:lpstr>
      <vt:lpstr>Was passiert, wenn…</vt:lpstr>
      <vt:lpstr>Was passiert, wenn…</vt:lpstr>
      <vt:lpstr>Was passiert, wenn…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Stb. Ruschel</dc:creator>
  <cp:lastModifiedBy>Steffi Lorenz</cp:lastModifiedBy>
  <cp:revision>118</cp:revision>
  <cp:lastPrinted>2018-03-09T12:46:02Z</cp:lastPrinted>
  <dcterms:created xsi:type="dcterms:W3CDTF">2013-09-24T14:11:46Z</dcterms:created>
  <dcterms:modified xsi:type="dcterms:W3CDTF">2018-03-09T12:48:01Z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-1502095539</vt:i4>
  </property>
  <property fmtid="{D5CDD505-2E9C-101B-9397-08002B2CF9AE}" pid="3" name="_NewReviewCycle">
    <vt:lpwstr/>
  </property>
  <property fmtid="{D5CDD505-2E9C-101B-9397-08002B2CF9AE}" pid="4" name="_EmailSubject">
    <vt:lpwstr>Powerpoint Vorlagen</vt:lpwstr>
  </property>
  <property fmtid="{D5CDD505-2E9C-101B-9397-08002B2CF9AE}" pid="5" name="_AuthorEmail">
    <vt:lpwstr>christoph.koehler@ruschel-collegen.de</vt:lpwstr>
  </property>
  <property fmtid="{D5CDD505-2E9C-101B-9397-08002B2CF9AE}" pid="6" name="_AuthorEmailDisplayName">
    <vt:lpwstr>Christoph Köhler</vt:lpwstr>
  </property>
</Properties>
</file>